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74" r:id="rId4"/>
    <p:sldId id="264" r:id="rId5"/>
    <p:sldId id="272" r:id="rId6"/>
    <p:sldId id="260" r:id="rId7"/>
    <p:sldId id="261" r:id="rId8"/>
    <p:sldId id="258" r:id="rId9"/>
    <p:sldId id="270" r:id="rId10"/>
    <p:sldId id="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 snapToGrid="0" snapToObjects="1">
      <p:cViewPr varScale="1">
        <p:scale>
          <a:sx n="103" d="100"/>
          <a:sy n="103" d="100"/>
        </p:scale>
        <p:origin x="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9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5A9911-6E0D-494C-A4FC-408A68D01F93}" type="datetimeFigureOut">
              <a:rPr lang="en-US" smtClean="0"/>
              <a:t>2/12/19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AC205-191F-A045-AA33-B8245C9B6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48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C205-191F-A045-AA33-B8245C9B6A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29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EK</a:t>
            </a:r>
          </a:p>
          <a:p>
            <a:r>
              <a:rPr lang="en-US" dirty="0"/>
              <a:t>Pre-operative management</a:t>
            </a:r>
          </a:p>
          <a:p>
            <a:r>
              <a:rPr lang="en-US" dirty="0"/>
              <a:t>Moderate ventriculomegaly</a:t>
            </a:r>
          </a:p>
          <a:p>
            <a:r>
              <a:rPr lang="en-US" dirty="0"/>
              <a:t>Concurrent shunting and MMC repair</a:t>
            </a:r>
          </a:p>
          <a:p>
            <a:endParaRPr lang="en-US" dirty="0"/>
          </a:p>
          <a:p>
            <a:r>
              <a:rPr lang="en-US" dirty="0"/>
              <a:t>Complication: shunt infection Irritable and bulging fontanelle after 1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C205-191F-A045-AA33-B8245C9B6A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03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TB</a:t>
            </a:r>
          </a:p>
          <a:p>
            <a:r>
              <a:rPr lang="en-US" dirty="0"/>
              <a:t>Complication: premature delivery</a:t>
            </a:r>
          </a:p>
          <a:p>
            <a:endParaRPr lang="en-US" dirty="0"/>
          </a:p>
          <a:p>
            <a:r>
              <a:rPr lang="en-US" dirty="0"/>
              <a:t>Poor leg control post –op: observe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C205-191F-A045-AA33-B8245C9B6A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13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</a:t>
            </a:r>
          </a:p>
          <a:p>
            <a:r>
              <a:rPr lang="en-US" dirty="0"/>
              <a:t>LMMC with progressive deficit </a:t>
            </a:r>
            <a:r>
              <a:rPr lang="en-US" dirty="0" err="1"/>
              <a:t>aldair</a:t>
            </a:r>
            <a:r>
              <a:rPr lang="en-US" dirty="0"/>
              <a:t> </a:t>
            </a:r>
            <a:r>
              <a:rPr lang="en-US" dirty="0" err="1"/>
              <a:t>cuellar</a:t>
            </a:r>
            <a:endParaRPr lang="en-US" dirty="0"/>
          </a:p>
          <a:p>
            <a:r>
              <a:rPr lang="en-US" dirty="0"/>
              <a:t>Complication: CSF leak after 1 week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Complication: CSF leak after 1 week: re-exploration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C205-191F-A045-AA33-B8245C9B6A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8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</a:t>
            </a:r>
          </a:p>
          <a:p>
            <a:r>
              <a:rPr lang="en-US" dirty="0"/>
              <a:t>LMMC without symptoms</a:t>
            </a:r>
          </a:p>
          <a:p>
            <a:r>
              <a:rPr lang="en-US" dirty="0"/>
              <a:t>Complication: no </a:t>
            </a:r>
            <a:r>
              <a:rPr lang="en-US" dirty="0" err="1"/>
              <a:t>potty</a:t>
            </a:r>
            <a:r>
              <a:rPr lang="en-US" dirty="0"/>
              <a:t> training at age of 4</a:t>
            </a:r>
          </a:p>
          <a:p>
            <a:endParaRPr lang="en-US" dirty="0"/>
          </a:p>
          <a:p>
            <a:r>
              <a:rPr lang="en-US" dirty="0"/>
              <a:t>Follow</a:t>
            </a:r>
          </a:p>
          <a:p>
            <a:endParaRPr lang="en-US" dirty="0"/>
          </a:p>
          <a:p>
            <a:r>
              <a:rPr lang="en-US" dirty="0"/>
              <a:t>Complication: Not </a:t>
            </a:r>
            <a:r>
              <a:rPr lang="en-US" dirty="0" err="1"/>
              <a:t>potty</a:t>
            </a:r>
            <a:r>
              <a:rPr lang="en-US" dirty="0"/>
              <a:t> trained at the age of 4.5</a:t>
            </a:r>
          </a:p>
          <a:p>
            <a:endParaRPr lang="en-US" dirty="0"/>
          </a:p>
          <a:p>
            <a:r>
              <a:rPr lang="en-US" dirty="0"/>
              <a:t>Complication: No </a:t>
            </a:r>
            <a:r>
              <a:rPr lang="en-US" dirty="0" err="1"/>
              <a:t>potty</a:t>
            </a:r>
            <a:r>
              <a:rPr lang="en-US" dirty="0"/>
              <a:t> training at 4 years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C205-191F-A045-AA33-B8245C9B6A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28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0013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BT</a:t>
            </a:r>
          </a:p>
          <a:p>
            <a:r>
              <a:rPr lang="en-US" dirty="0"/>
              <a:t>Complication: CSF hypotension headache/</a:t>
            </a:r>
            <a:r>
              <a:rPr lang="en-US" dirty="0" err="1"/>
              <a:t>pseudomeningocele</a:t>
            </a:r>
            <a:r>
              <a:rPr lang="en-US" dirty="0"/>
              <a:t> 1 week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C205-191F-A045-AA33-B8245C9B6A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74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KN</a:t>
            </a:r>
          </a:p>
          <a:p>
            <a:r>
              <a:rPr lang="en-US"/>
              <a:t>Complication</a:t>
            </a:r>
            <a:r>
              <a:rPr lang="en-US" dirty="0"/>
              <a:t>: Controlling right leg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C205-191F-A045-AA33-B8245C9B6A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84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14C3A-4A6D-7644-9F7B-840F9753C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4E5C8-7424-C44B-8AA7-2C689AE7D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05559-2FAD-E042-86F1-B362E79AD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D5CF-8BB6-A747-8867-C6EC7E6B4AA7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59AE3-CA08-0943-B139-91128B0F2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1D8DB-9EB1-9A44-BA94-A185C13F4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D4689-4331-3642-BA82-5B1E24718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3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749-11F6-0647-BC6D-1D9F86B5C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7B2AAE-FD1C-A842-A9A1-E87A2FB0B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10BEC-49CB-5548-B7C8-F964886A4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D5CF-8BB6-A747-8867-C6EC7E6B4AA7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51B01-271D-7449-BA7E-A85E3A288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57FBA-614F-0949-A367-FF6AF815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D4689-4331-3642-BA82-5B1E24718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80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683A42-FFB6-C040-AA00-178068868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ECB57-9EBC-E542-9ED6-F1A253FF5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B4E5E-23E6-A742-B075-4C4912C1C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D5CF-8BB6-A747-8867-C6EC7E6B4AA7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54024-7127-1A4A-A42B-5A547BCFA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887EE-E454-AE42-BD0B-A74351D11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D4689-4331-3642-BA82-5B1E24718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8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3F04F-FAE0-B94C-A2F9-931C79FB6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5A77D-EB73-8E42-ADD5-10FEEC54B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EA1E6-5978-6E4D-862D-D9B357243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D5CF-8BB6-A747-8867-C6EC7E6B4AA7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0A14F-D4EC-9842-A8BF-8DAEC9196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9C23C-FFB1-BB4D-985F-513ECB59F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D4689-4331-3642-BA82-5B1E24718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1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27EF-6404-D54B-A98D-9C79A806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20DB6-D698-6E4D-BB38-89458B25A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D1EFE-09A8-E44B-BDA7-05CA05735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D5CF-8BB6-A747-8867-C6EC7E6B4AA7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D69FA-4214-DB4A-95EA-C248B81F1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BFC4D-B37E-7446-B3EC-359980E5F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D4689-4331-3642-BA82-5B1E24718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05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E452B-AE81-6B4E-A8B8-966578BCD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0A1F8-840F-074D-8C59-EF635F8AE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D854-6D41-E841-BBF7-209A6B009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863C04-7960-0146-B7B6-409C8A72C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D5CF-8BB6-A747-8867-C6EC7E6B4AA7}" type="datetimeFigureOut">
              <a:rPr lang="en-US" smtClean="0"/>
              <a:t>2/12/19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C184A-8976-F649-95AB-4B8D2D06F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2144F-003F-9D45-8E2E-AF5E592C8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D4689-4331-3642-BA82-5B1E24718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1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7991D-FDE1-2F46-9D1C-0BA95BA7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2CAF9-225C-A740-8ECA-A03955015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888C32-493C-C24B-ACBD-8FB4F96A9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342B2F-0CE2-DA4E-A3F3-98B194D39E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89FFA6-0755-934D-A8B7-648C2B6183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79347A-61AC-6E49-B001-9B6351B89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D5CF-8BB6-A747-8867-C6EC7E6B4AA7}" type="datetimeFigureOut">
              <a:rPr lang="en-US" smtClean="0"/>
              <a:t>2/12/19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F244DF-AFD4-C94B-9417-2DBD9BD45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6B5969-3B53-9A40-B6DD-0BC251729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D4689-4331-3642-BA82-5B1E24718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7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B6FE4-37CF-1D4A-BFCF-4713D1CE0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9D32EC-4B8A-CA4B-9872-5BE562B1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D5CF-8BB6-A747-8867-C6EC7E6B4AA7}" type="datetimeFigureOut">
              <a:rPr lang="en-US" smtClean="0"/>
              <a:t>2/12/19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4F75A-1FD1-9441-9D41-565F26F21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84B96-3AA5-9344-8F15-047B3FA33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D4689-4331-3642-BA82-5B1E24718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44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707023-5CF3-FA47-814F-8F5AF74AD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D5CF-8BB6-A747-8867-C6EC7E6B4AA7}" type="datetimeFigureOut">
              <a:rPr lang="en-US" smtClean="0"/>
              <a:t>2/12/19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3521E7-6E3F-2A40-838A-5F8A4AECA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B06E0-5221-5A42-A60F-EA7E5A529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D4689-4331-3642-BA82-5B1E24718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B743E-14E8-194E-9D35-15C39D1B5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C0849-7893-FF48-B711-820981951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8CA64-C96C-BD4E-9366-ED9EF3519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76FF0-CB30-1D42-BA2D-EE15AE599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D5CF-8BB6-A747-8867-C6EC7E6B4AA7}" type="datetimeFigureOut">
              <a:rPr lang="en-US" smtClean="0"/>
              <a:t>2/12/19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55ACC2-F5F3-2249-B9D1-F15F515EE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5AEF9-D6EF-0749-9E52-2BE69138D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D4689-4331-3642-BA82-5B1E24718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01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D0031-1595-2840-B337-6F426EF11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A6D594-A5BF-6E49-B8AC-7751409C25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468A7-4647-E644-94D0-94FB23146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D1A03-D56E-0D4B-9589-471AA0F70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D5CF-8BB6-A747-8867-C6EC7E6B4AA7}" type="datetimeFigureOut">
              <a:rPr lang="en-US" smtClean="0"/>
              <a:t>2/12/19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22CAE5-252F-D145-9F6D-CDF9B2910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39B4F-D60A-1540-86E8-A4AC98C5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D4689-4331-3642-BA82-5B1E24718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550636-35EB-5845-9776-60D391085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85776-599A-BA42-8997-5CD8DC0FD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4B579-E894-C646-9937-5D16A6D2A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8D5CF-8BB6-A747-8867-C6EC7E6B4AA7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E0D6C-48A8-4545-898A-23CD38274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AA4E0-B42A-2248-92E7-25615BA40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D4689-4331-3642-BA82-5B1E24718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9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D792B5-74E5-7E41-AEA6-FECA3406C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525347"/>
            <a:ext cx="6801321" cy="1737360"/>
          </a:xfrm>
        </p:spPr>
        <p:txBody>
          <a:bodyPr anchor="ctr">
            <a:normAutofit fontScale="90000"/>
          </a:bodyPr>
          <a:lstStyle/>
          <a:p>
            <a:r>
              <a:rPr lang="en-US" sz="5600" dirty="0"/>
              <a:t>Pediatric oral board review </a:t>
            </a:r>
            <a:br>
              <a:rPr lang="en-US" sz="5600" dirty="0"/>
            </a:br>
            <a:r>
              <a:rPr lang="en-US" sz="5600" dirty="0"/>
              <a:t>11-13-18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744042-68A2-704E-9E4D-AA57EB18E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1258" y="4525347"/>
            <a:ext cx="3258675" cy="1737360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Marike </a:t>
            </a:r>
            <a:r>
              <a:rPr lang="en-US" dirty="0" err="1"/>
              <a:t>Zwienenberg</a:t>
            </a:r>
            <a:r>
              <a:rPr lang="en-US" dirty="0"/>
              <a:t>, MD</a:t>
            </a:r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738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9C1ACA-4032-1E43-BB41-EFD7E08EA794}"/>
              </a:ext>
            </a:extLst>
          </p:cNvPr>
          <p:cNvSpPr/>
          <p:nvPr/>
        </p:nvSpPr>
        <p:spPr>
          <a:xfrm>
            <a:off x="1743076" y="1785938"/>
            <a:ext cx="6496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canvas.ucdavis.edu</a:t>
            </a:r>
            <a:r>
              <a:rPr lang="en-US" sz="2400" dirty="0"/>
              <a:t>/courses/213022</a:t>
            </a:r>
          </a:p>
        </p:txBody>
      </p:sp>
    </p:spTree>
    <p:extLst>
      <p:ext uri="{BB962C8B-B14F-4D97-AF65-F5344CB8AC3E}">
        <p14:creationId xmlns:p14="http://schemas.microsoft.com/office/powerpoint/2010/main" val="151236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DEC8D-8335-174E-B01E-E7E57F91C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07D9A-E645-AA46-871E-8FBB61E3F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New born with large back lesion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71BA4-DFF1-4C4E-B1EF-D500E3B87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933016" y="1493305"/>
            <a:ext cx="3479802" cy="4639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07E211-C55F-1547-9FD4-71E2B2754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19" y="2554813"/>
            <a:ext cx="4770969" cy="357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42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3A5CFC-82E0-7048-AF55-876AF829D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284" y="366963"/>
            <a:ext cx="8165432" cy="61240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B8C75A-0629-3149-BD49-1FA9496B303D}"/>
              </a:ext>
            </a:extLst>
          </p:cNvPr>
          <p:cNvSpPr/>
          <p:nvPr/>
        </p:nvSpPr>
        <p:spPr>
          <a:xfrm>
            <a:off x="2014538" y="414338"/>
            <a:ext cx="8158162" cy="471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28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0C0B-EC59-CF49-A09D-0256ECD3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Case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EC8A17-2B1F-9C43-9582-B943951623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93" r="2791" b="-5"/>
          <a:stretch/>
        </p:blipFill>
        <p:spPr>
          <a:xfrm>
            <a:off x="91440" y="3384922"/>
            <a:ext cx="2917436" cy="34077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52A531-921B-174F-98FB-759B89B35C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35" r="649" b="-5"/>
          <a:stretch/>
        </p:blipFill>
        <p:spPr>
          <a:xfrm>
            <a:off x="3100356" y="3429000"/>
            <a:ext cx="2917457" cy="3407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5FC340-8FAD-5B44-9539-BCB35A64BD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15602"/>
          <a:stretch/>
        </p:blipFill>
        <p:spPr>
          <a:xfrm>
            <a:off x="91460" y="65314"/>
            <a:ext cx="5926333" cy="33636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DA582-5DEF-2149-91BF-4FE97C7A1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121408"/>
            <a:ext cx="5118756" cy="4050792"/>
          </a:xfrm>
        </p:spPr>
        <p:txBody>
          <a:bodyPr>
            <a:normAutofit/>
          </a:bodyPr>
          <a:lstStyle/>
          <a:p>
            <a:r>
              <a:rPr lang="en-US" sz="2000" dirty="0"/>
              <a:t>28 year Gravida 1, Para 0 presents with fetus with L2-3 MMC detected on 18 week structural ultrasound</a:t>
            </a:r>
          </a:p>
          <a:p>
            <a:endParaRPr lang="en-US" sz="2000" dirty="0"/>
          </a:p>
          <a:p>
            <a:r>
              <a:rPr lang="en-US" sz="2000" dirty="0"/>
              <a:t>Mother healthy</a:t>
            </a:r>
          </a:p>
          <a:p>
            <a:endParaRPr lang="en-US" sz="2000" dirty="0"/>
          </a:p>
          <a:p>
            <a:r>
              <a:rPr lang="en-US" sz="2000" dirty="0"/>
              <a:t>Fetal MRI shows MMC defect. Width lateral ventricle 8 mm</a:t>
            </a:r>
          </a:p>
        </p:txBody>
      </p:sp>
    </p:spTree>
    <p:extLst>
      <p:ext uri="{BB962C8B-B14F-4D97-AF65-F5344CB8AC3E}">
        <p14:creationId xmlns:p14="http://schemas.microsoft.com/office/powerpoint/2010/main" val="19068224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F79BD32-A6F9-4F40-B201-FA57425181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21548"/>
              </p:ext>
            </p:extLst>
          </p:nvPr>
        </p:nvGraphicFramePr>
        <p:xfrm>
          <a:off x="1653987" y="1021976"/>
          <a:ext cx="7758953" cy="4114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20799">
                  <a:extLst>
                    <a:ext uri="{9D8B030D-6E8A-4147-A177-3AD203B41FA5}">
                      <a16:colId xmlns:a16="http://schemas.microsoft.com/office/drawing/2014/main" val="2767897100"/>
                    </a:ext>
                  </a:extLst>
                </a:gridCol>
                <a:gridCol w="3338154">
                  <a:extLst>
                    <a:ext uri="{9D8B030D-6E8A-4147-A177-3AD203B41FA5}">
                      <a16:colId xmlns:a16="http://schemas.microsoft.com/office/drawing/2014/main" val="1141016382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Ventricle size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Shunt rate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8961526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&lt; 10 mm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4725496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10-15 mm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45%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90631738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&gt;15 mm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79%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4808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4749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481DD9-A9D9-DB4B-B81C-DCFB3AEB4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839399"/>
            <a:ext cx="5103538" cy="8608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Case 3 </a:t>
            </a:r>
          </a:p>
        </p:txBody>
      </p:sp>
      <p:pic>
        <p:nvPicPr>
          <p:cNvPr id="5" name="Picture 9" descr="C:\My Documents\File0001.jpg">
            <a:extLst>
              <a:ext uri="{FF2B5EF4-FFF2-40B4-BE49-F238E27FC236}">
                <a16:creationId xmlns:a16="http://schemas.microsoft.com/office/drawing/2014/main" id="{7610105B-5EE3-9943-A171-57483206D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30095" y="633378"/>
            <a:ext cx="1876209" cy="278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5AFA493-3B52-0849-A987-AC30EA8A2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080" y="371474"/>
            <a:ext cx="2788920" cy="278892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5B643B-3757-9E41-9C70-0518FD4A2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937" y="2889027"/>
            <a:ext cx="5747187" cy="2987543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2 month old baby with large lump on his back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Acute onset weakness in right leg 3/5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617A2A-428F-F641-897B-293BF5790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728" y="3796909"/>
            <a:ext cx="2788920" cy="2788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F072CB-6758-F24E-A338-5E6532A9EA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696" y="2639023"/>
            <a:ext cx="2421011" cy="242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97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FBA331-938A-2F45-B3AF-FFC2494F2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Case 4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EB1F27-594F-8B4C-95F9-AAFF77783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/>
              <a:t>1 year old adopted child from China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Neurological exam normal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3007289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AB92A9-A23E-4C58-BF68-EDCB6F12A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4616" y="3474720"/>
            <a:ext cx="3007289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9" descr="C:\My Documents\File0001.jpg">
            <a:extLst>
              <a:ext uri="{FF2B5EF4-FFF2-40B4-BE49-F238E27FC236}">
                <a16:creationId xmlns:a16="http://schemas.microsoft.com/office/drawing/2014/main" id="{9076A34E-5599-9F41-B52E-19DCAA439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1804" y="321734"/>
            <a:ext cx="1842524" cy="273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30F28AA-AB31-3949-A079-ED6AF2E23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775" y="509482"/>
            <a:ext cx="2364317" cy="23643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53E2D5-2328-7840-B754-967B229FF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908" y="3894242"/>
            <a:ext cx="2364317" cy="23643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ADD337-5427-E846-9161-3CE5E0041C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533" y="3894242"/>
            <a:ext cx="2364317" cy="236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01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22865-BE1C-D546-8470-066A36C60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>
            <a:normAutofit/>
          </a:bodyPr>
          <a:lstStyle/>
          <a:p>
            <a:r>
              <a:rPr lang="en-US" dirty="0"/>
              <a:t>Case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47CDD-AB31-B449-BD47-EBB2C4225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>
            <a:normAutofit/>
          </a:bodyPr>
          <a:lstStyle/>
          <a:p>
            <a:r>
              <a:rPr lang="en-US" sz="2000" dirty="0"/>
              <a:t>62 year old woman with back pain and left leg numbness</a:t>
            </a:r>
          </a:p>
          <a:p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3007289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AB92A9-A23E-4C58-BF68-EDCB6F12A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4616" y="3474720"/>
            <a:ext cx="3007289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893E34-C2BD-1748-9A08-43CA4DF81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908" y="509482"/>
            <a:ext cx="2364317" cy="236431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F97C7C-5B42-D646-99C1-5E5411804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775" y="509482"/>
            <a:ext cx="2364317" cy="23643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D47E88-302E-E949-86D7-88E57FB2C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908" y="3894242"/>
            <a:ext cx="2364317" cy="2364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40C4B8-6E34-1445-AA19-F0EB265606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533" y="3894242"/>
            <a:ext cx="2364317" cy="236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59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96E5ED-03B1-054F-B5CF-71EBC3D84F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03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830BA-3DC4-634C-8928-BD3FEB5393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Case 6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2F3727-32F6-8C4D-ABF4-40B955C4BD5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77327" y="4156276"/>
            <a:ext cx="6274592" cy="206164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</a:rPr>
              <a:t>9 year old boy with urinary incontinence</a:t>
            </a:r>
          </a:p>
        </p:txBody>
      </p:sp>
    </p:spTree>
    <p:extLst>
      <p:ext uri="{BB962C8B-B14F-4D97-AF65-F5344CB8AC3E}">
        <p14:creationId xmlns:p14="http://schemas.microsoft.com/office/powerpoint/2010/main" val="738244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245</Words>
  <Application>Microsoft Macintosh PowerPoint</Application>
  <PresentationFormat>Widescreen</PresentationFormat>
  <Paragraphs>68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Pediatric oral board review  11-13-18</vt:lpstr>
      <vt:lpstr>Case 1</vt:lpstr>
      <vt:lpstr>PowerPoint Presentation</vt:lpstr>
      <vt:lpstr>Case 2</vt:lpstr>
      <vt:lpstr>PowerPoint Presentation</vt:lpstr>
      <vt:lpstr>Case 3 </vt:lpstr>
      <vt:lpstr>Case 4</vt:lpstr>
      <vt:lpstr>Case 5</vt:lpstr>
      <vt:lpstr>Case 6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Pediatric board review  11-13-18</dc:title>
  <dc:creator>Microsoft Office User</dc:creator>
  <cp:lastModifiedBy>Microsoft Office User</cp:lastModifiedBy>
  <cp:revision>5</cp:revision>
  <dcterms:created xsi:type="dcterms:W3CDTF">2018-11-13T18:37:51Z</dcterms:created>
  <dcterms:modified xsi:type="dcterms:W3CDTF">2019-02-12T18:59:29Z</dcterms:modified>
</cp:coreProperties>
</file>