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64" r:id="rId2"/>
    <p:sldId id="365" r:id="rId3"/>
    <p:sldId id="297" r:id="rId4"/>
    <p:sldId id="350" r:id="rId5"/>
    <p:sldId id="367" r:id="rId6"/>
    <p:sldId id="267" r:id="rId7"/>
    <p:sldId id="268" r:id="rId8"/>
    <p:sldId id="256" r:id="rId9"/>
    <p:sldId id="257" r:id="rId10"/>
    <p:sldId id="265" r:id="rId11"/>
    <p:sldId id="259" r:id="rId12"/>
    <p:sldId id="260" r:id="rId13"/>
    <p:sldId id="258" r:id="rId14"/>
    <p:sldId id="261" r:id="rId15"/>
    <p:sldId id="262" r:id="rId16"/>
    <p:sldId id="266" r:id="rId17"/>
    <p:sldId id="269" r:id="rId18"/>
    <p:sldId id="270" r:id="rId19"/>
    <p:sldId id="345" r:id="rId20"/>
    <p:sldId id="276" r:id="rId21"/>
    <p:sldId id="372" r:id="rId22"/>
    <p:sldId id="368" r:id="rId23"/>
    <p:sldId id="271" r:id="rId24"/>
    <p:sldId id="273" r:id="rId25"/>
    <p:sldId id="274" r:id="rId26"/>
    <p:sldId id="272" r:id="rId27"/>
    <p:sldId id="369" r:id="rId28"/>
    <p:sldId id="370" r:id="rId29"/>
    <p:sldId id="37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70"/>
    <p:restoredTop sz="94648"/>
  </p:normalViewPr>
  <p:slideViewPr>
    <p:cSldViewPr snapToGrid="0" snapToObjects="1">
      <p:cViewPr varScale="1">
        <p:scale>
          <a:sx n="76" d="100"/>
          <a:sy n="76" d="100"/>
        </p:scale>
        <p:origin x="224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4AA64B-FBD8-4424-AA1A-8C9129649739}" type="doc">
      <dgm:prSet loTypeId="urn:microsoft.com/office/officeart/2008/layout/LinedList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7DA26FB-6513-48FE-8A1D-6BD1762FCDCB}">
      <dgm:prSet/>
      <dgm:spPr/>
      <dgm:t>
        <a:bodyPr/>
        <a:lstStyle/>
        <a:p>
          <a:r>
            <a:rPr lang="en-US"/>
            <a:t>Obstruction</a:t>
          </a:r>
        </a:p>
      </dgm:t>
    </dgm:pt>
    <dgm:pt modelId="{DCD473D0-B9F6-4D90-8008-44ABEFD978AC}" type="parTrans" cxnId="{F056709A-3B02-4B1C-BB65-88B5B6684FDD}">
      <dgm:prSet/>
      <dgm:spPr/>
      <dgm:t>
        <a:bodyPr/>
        <a:lstStyle/>
        <a:p>
          <a:endParaRPr lang="en-US"/>
        </a:p>
      </dgm:t>
    </dgm:pt>
    <dgm:pt modelId="{A5F4CA80-D995-4B81-BC82-BC7A6802DFEB}" type="sibTrans" cxnId="{F056709A-3B02-4B1C-BB65-88B5B6684FDD}">
      <dgm:prSet/>
      <dgm:spPr/>
      <dgm:t>
        <a:bodyPr/>
        <a:lstStyle/>
        <a:p>
          <a:endParaRPr lang="en-US"/>
        </a:p>
      </dgm:t>
    </dgm:pt>
    <dgm:pt modelId="{F7D3792C-CC69-4E97-98B1-25EB93676566}">
      <dgm:prSet/>
      <dgm:spPr/>
      <dgm:t>
        <a:bodyPr/>
        <a:lstStyle/>
        <a:p>
          <a:r>
            <a:rPr lang="en-US"/>
            <a:t>Malposition</a:t>
          </a:r>
        </a:p>
      </dgm:t>
    </dgm:pt>
    <dgm:pt modelId="{9A48D31C-B6BB-4E71-B203-2996E84ECE40}" type="parTrans" cxnId="{FF902F43-21BC-42FA-B881-10FA38D96CE5}">
      <dgm:prSet/>
      <dgm:spPr/>
      <dgm:t>
        <a:bodyPr/>
        <a:lstStyle/>
        <a:p>
          <a:endParaRPr lang="en-US"/>
        </a:p>
      </dgm:t>
    </dgm:pt>
    <dgm:pt modelId="{2993BD4B-E979-480D-8F25-4DABD37A8AF6}" type="sibTrans" cxnId="{FF902F43-21BC-42FA-B881-10FA38D96CE5}">
      <dgm:prSet/>
      <dgm:spPr/>
      <dgm:t>
        <a:bodyPr/>
        <a:lstStyle/>
        <a:p>
          <a:endParaRPr lang="en-US"/>
        </a:p>
      </dgm:t>
    </dgm:pt>
    <dgm:pt modelId="{EE6CEF21-2E26-4B68-BDB7-61DA89F35B99}">
      <dgm:prSet/>
      <dgm:spPr/>
      <dgm:t>
        <a:bodyPr/>
        <a:lstStyle/>
        <a:p>
          <a:r>
            <a:rPr lang="en-US"/>
            <a:t>Infection</a:t>
          </a:r>
        </a:p>
      </dgm:t>
    </dgm:pt>
    <dgm:pt modelId="{C7C5D3F9-1CAE-4910-B32D-8394601B1D57}" type="parTrans" cxnId="{E2B06DFB-8C12-4142-AB8C-E5FCB5409823}">
      <dgm:prSet/>
      <dgm:spPr/>
      <dgm:t>
        <a:bodyPr/>
        <a:lstStyle/>
        <a:p>
          <a:endParaRPr lang="en-US"/>
        </a:p>
      </dgm:t>
    </dgm:pt>
    <dgm:pt modelId="{84F9B6A6-216B-4320-AFAD-EDC669A7B27A}" type="sibTrans" cxnId="{E2B06DFB-8C12-4142-AB8C-E5FCB5409823}">
      <dgm:prSet/>
      <dgm:spPr/>
      <dgm:t>
        <a:bodyPr/>
        <a:lstStyle/>
        <a:p>
          <a:endParaRPr lang="en-US"/>
        </a:p>
      </dgm:t>
    </dgm:pt>
    <dgm:pt modelId="{4A916170-5066-4E11-AADA-048AA066D3F5}">
      <dgm:prSet/>
      <dgm:spPr/>
      <dgm:t>
        <a:bodyPr/>
        <a:lstStyle/>
        <a:p>
          <a:r>
            <a:rPr lang="en-US"/>
            <a:t>Disconnection/migration</a:t>
          </a:r>
        </a:p>
      </dgm:t>
    </dgm:pt>
    <dgm:pt modelId="{6606F9E8-2D69-436B-815E-864CBE2C5CCF}" type="parTrans" cxnId="{21A43BA6-4A0E-4CEF-9E3D-E1B564B35715}">
      <dgm:prSet/>
      <dgm:spPr/>
      <dgm:t>
        <a:bodyPr/>
        <a:lstStyle/>
        <a:p>
          <a:endParaRPr lang="en-US"/>
        </a:p>
      </dgm:t>
    </dgm:pt>
    <dgm:pt modelId="{A77D9E27-4D2A-43A4-BCD2-058F1C2562C8}" type="sibTrans" cxnId="{21A43BA6-4A0E-4CEF-9E3D-E1B564B35715}">
      <dgm:prSet/>
      <dgm:spPr/>
      <dgm:t>
        <a:bodyPr/>
        <a:lstStyle/>
        <a:p>
          <a:endParaRPr lang="en-US"/>
        </a:p>
      </dgm:t>
    </dgm:pt>
    <dgm:pt modelId="{6C5EA42D-565A-4656-ADC7-76C2CB0E3355}">
      <dgm:prSet/>
      <dgm:spPr/>
      <dgm:t>
        <a:bodyPr/>
        <a:lstStyle/>
        <a:p>
          <a:r>
            <a:rPr lang="en-US" dirty="0"/>
            <a:t>Dysfunction: over/underdrainage</a:t>
          </a:r>
        </a:p>
      </dgm:t>
    </dgm:pt>
    <dgm:pt modelId="{3E193ECE-BBE9-4E3E-9759-B223BD1B5D53}" type="parTrans" cxnId="{EC2810B8-984B-4E2B-9430-F570E4A559B0}">
      <dgm:prSet/>
      <dgm:spPr/>
      <dgm:t>
        <a:bodyPr/>
        <a:lstStyle/>
        <a:p>
          <a:endParaRPr lang="en-US"/>
        </a:p>
      </dgm:t>
    </dgm:pt>
    <dgm:pt modelId="{F845680F-4D05-492F-BD60-6F90D35DED42}" type="sibTrans" cxnId="{EC2810B8-984B-4E2B-9430-F570E4A559B0}">
      <dgm:prSet/>
      <dgm:spPr/>
      <dgm:t>
        <a:bodyPr/>
        <a:lstStyle/>
        <a:p>
          <a:endParaRPr lang="en-US"/>
        </a:p>
      </dgm:t>
    </dgm:pt>
    <dgm:pt modelId="{0BF68254-D142-7248-BB69-1B84EF8F270F}" type="pres">
      <dgm:prSet presAssocID="{C74AA64B-FBD8-4424-AA1A-8C9129649739}" presName="vert0" presStyleCnt="0">
        <dgm:presLayoutVars>
          <dgm:dir/>
          <dgm:animOne val="branch"/>
          <dgm:animLvl val="lvl"/>
        </dgm:presLayoutVars>
      </dgm:prSet>
      <dgm:spPr/>
    </dgm:pt>
    <dgm:pt modelId="{3863BB0B-99B7-2C4D-BD65-2ADFA39A86B1}" type="pres">
      <dgm:prSet presAssocID="{E7DA26FB-6513-48FE-8A1D-6BD1762FCDCB}" presName="thickLine" presStyleLbl="alignNode1" presStyleIdx="0" presStyleCnt="5"/>
      <dgm:spPr/>
    </dgm:pt>
    <dgm:pt modelId="{5183982D-49AC-1A49-B3C8-A391FAD36383}" type="pres">
      <dgm:prSet presAssocID="{E7DA26FB-6513-48FE-8A1D-6BD1762FCDCB}" presName="horz1" presStyleCnt="0"/>
      <dgm:spPr/>
    </dgm:pt>
    <dgm:pt modelId="{D1D2EDBA-AB80-9741-89F0-1D2C5F519605}" type="pres">
      <dgm:prSet presAssocID="{E7DA26FB-6513-48FE-8A1D-6BD1762FCDCB}" presName="tx1" presStyleLbl="revTx" presStyleIdx="0" presStyleCnt="5"/>
      <dgm:spPr/>
    </dgm:pt>
    <dgm:pt modelId="{50AF6290-8B32-3C47-AA7A-8132ED8FE046}" type="pres">
      <dgm:prSet presAssocID="{E7DA26FB-6513-48FE-8A1D-6BD1762FCDCB}" presName="vert1" presStyleCnt="0"/>
      <dgm:spPr/>
    </dgm:pt>
    <dgm:pt modelId="{1C457F50-0747-0D4A-B6ED-0567B0134041}" type="pres">
      <dgm:prSet presAssocID="{F7D3792C-CC69-4E97-98B1-25EB93676566}" presName="thickLine" presStyleLbl="alignNode1" presStyleIdx="1" presStyleCnt="5"/>
      <dgm:spPr/>
    </dgm:pt>
    <dgm:pt modelId="{CF557B02-4706-F144-B5A3-B225375D4D12}" type="pres">
      <dgm:prSet presAssocID="{F7D3792C-CC69-4E97-98B1-25EB93676566}" presName="horz1" presStyleCnt="0"/>
      <dgm:spPr/>
    </dgm:pt>
    <dgm:pt modelId="{3DFFD059-0A6B-3947-BCDE-1F4FEACD9411}" type="pres">
      <dgm:prSet presAssocID="{F7D3792C-CC69-4E97-98B1-25EB93676566}" presName="tx1" presStyleLbl="revTx" presStyleIdx="1" presStyleCnt="5"/>
      <dgm:spPr/>
    </dgm:pt>
    <dgm:pt modelId="{6E86EC95-0B41-9047-A2D0-52C6F8A59897}" type="pres">
      <dgm:prSet presAssocID="{F7D3792C-CC69-4E97-98B1-25EB93676566}" presName="vert1" presStyleCnt="0"/>
      <dgm:spPr/>
    </dgm:pt>
    <dgm:pt modelId="{5120936C-16A8-3A42-8687-6F5FB14E5F64}" type="pres">
      <dgm:prSet presAssocID="{EE6CEF21-2E26-4B68-BDB7-61DA89F35B99}" presName="thickLine" presStyleLbl="alignNode1" presStyleIdx="2" presStyleCnt="5"/>
      <dgm:spPr/>
    </dgm:pt>
    <dgm:pt modelId="{D88F26B5-3343-B741-AD2A-7E5D4A3691B3}" type="pres">
      <dgm:prSet presAssocID="{EE6CEF21-2E26-4B68-BDB7-61DA89F35B99}" presName="horz1" presStyleCnt="0"/>
      <dgm:spPr/>
    </dgm:pt>
    <dgm:pt modelId="{F98D515C-5750-4F4E-9C9E-17F3150B4E0C}" type="pres">
      <dgm:prSet presAssocID="{EE6CEF21-2E26-4B68-BDB7-61DA89F35B99}" presName="tx1" presStyleLbl="revTx" presStyleIdx="2" presStyleCnt="5"/>
      <dgm:spPr/>
    </dgm:pt>
    <dgm:pt modelId="{65F17311-2225-E641-8A27-999FCA48085A}" type="pres">
      <dgm:prSet presAssocID="{EE6CEF21-2E26-4B68-BDB7-61DA89F35B99}" presName="vert1" presStyleCnt="0"/>
      <dgm:spPr/>
    </dgm:pt>
    <dgm:pt modelId="{55595A53-993B-F743-A742-C40E99EF0A01}" type="pres">
      <dgm:prSet presAssocID="{4A916170-5066-4E11-AADA-048AA066D3F5}" presName="thickLine" presStyleLbl="alignNode1" presStyleIdx="3" presStyleCnt="5"/>
      <dgm:spPr/>
    </dgm:pt>
    <dgm:pt modelId="{5A40E729-1573-BE41-B43E-6EC3E65AE250}" type="pres">
      <dgm:prSet presAssocID="{4A916170-5066-4E11-AADA-048AA066D3F5}" presName="horz1" presStyleCnt="0"/>
      <dgm:spPr/>
    </dgm:pt>
    <dgm:pt modelId="{B327D129-99E7-294D-90CB-72ACA903ED79}" type="pres">
      <dgm:prSet presAssocID="{4A916170-5066-4E11-AADA-048AA066D3F5}" presName="tx1" presStyleLbl="revTx" presStyleIdx="3" presStyleCnt="5"/>
      <dgm:spPr/>
    </dgm:pt>
    <dgm:pt modelId="{CFA5AC51-FD60-574D-B208-885D64503BBC}" type="pres">
      <dgm:prSet presAssocID="{4A916170-5066-4E11-AADA-048AA066D3F5}" presName="vert1" presStyleCnt="0"/>
      <dgm:spPr/>
    </dgm:pt>
    <dgm:pt modelId="{FEEBAD89-FB96-3847-919C-0F60ABCD9C76}" type="pres">
      <dgm:prSet presAssocID="{6C5EA42D-565A-4656-ADC7-76C2CB0E3355}" presName="thickLine" presStyleLbl="alignNode1" presStyleIdx="4" presStyleCnt="5"/>
      <dgm:spPr/>
    </dgm:pt>
    <dgm:pt modelId="{194C792C-64E9-8645-9B22-8E152361777F}" type="pres">
      <dgm:prSet presAssocID="{6C5EA42D-565A-4656-ADC7-76C2CB0E3355}" presName="horz1" presStyleCnt="0"/>
      <dgm:spPr/>
    </dgm:pt>
    <dgm:pt modelId="{E49A5FC4-EA1F-8343-8A39-21FBE525FF7E}" type="pres">
      <dgm:prSet presAssocID="{6C5EA42D-565A-4656-ADC7-76C2CB0E3355}" presName="tx1" presStyleLbl="revTx" presStyleIdx="4" presStyleCnt="5"/>
      <dgm:spPr/>
    </dgm:pt>
    <dgm:pt modelId="{09B977C0-760C-854F-A561-6B0E75B4EF36}" type="pres">
      <dgm:prSet presAssocID="{6C5EA42D-565A-4656-ADC7-76C2CB0E3355}" presName="vert1" presStyleCnt="0"/>
      <dgm:spPr/>
    </dgm:pt>
  </dgm:ptLst>
  <dgm:cxnLst>
    <dgm:cxn modelId="{B766BB25-D6BF-B042-AE8B-50C18A850F53}" type="presOf" srcId="{6C5EA42D-565A-4656-ADC7-76C2CB0E3355}" destId="{E49A5FC4-EA1F-8343-8A39-21FBE525FF7E}" srcOrd="0" destOrd="0" presId="urn:microsoft.com/office/officeart/2008/layout/LinedList"/>
    <dgm:cxn modelId="{2D379C3F-CD06-F742-BBE1-087CA172A38E}" type="presOf" srcId="{E7DA26FB-6513-48FE-8A1D-6BD1762FCDCB}" destId="{D1D2EDBA-AB80-9741-89F0-1D2C5F519605}" srcOrd="0" destOrd="0" presId="urn:microsoft.com/office/officeart/2008/layout/LinedList"/>
    <dgm:cxn modelId="{FF902F43-21BC-42FA-B881-10FA38D96CE5}" srcId="{C74AA64B-FBD8-4424-AA1A-8C9129649739}" destId="{F7D3792C-CC69-4E97-98B1-25EB93676566}" srcOrd="1" destOrd="0" parTransId="{9A48D31C-B6BB-4E71-B203-2996E84ECE40}" sibTransId="{2993BD4B-E979-480D-8F25-4DABD37A8AF6}"/>
    <dgm:cxn modelId="{A6B69057-3C6B-144B-BD0F-FB6389F329A1}" type="presOf" srcId="{F7D3792C-CC69-4E97-98B1-25EB93676566}" destId="{3DFFD059-0A6B-3947-BCDE-1F4FEACD9411}" srcOrd="0" destOrd="0" presId="urn:microsoft.com/office/officeart/2008/layout/LinedList"/>
    <dgm:cxn modelId="{8D6D8083-1CA4-6E4D-815B-2C4A512F3F78}" type="presOf" srcId="{4A916170-5066-4E11-AADA-048AA066D3F5}" destId="{B327D129-99E7-294D-90CB-72ACA903ED79}" srcOrd="0" destOrd="0" presId="urn:microsoft.com/office/officeart/2008/layout/LinedList"/>
    <dgm:cxn modelId="{F056709A-3B02-4B1C-BB65-88B5B6684FDD}" srcId="{C74AA64B-FBD8-4424-AA1A-8C9129649739}" destId="{E7DA26FB-6513-48FE-8A1D-6BD1762FCDCB}" srcOrd="0" destOrd="0" parTransId="{DCD473D0-B9F6-4D90-8008-44ABEFD978AC}" sibTransId="{A5F4CA80-D995-4B81-BC82-BC7A6802DFEB}"/>
    <dgm:cxn modelId="{21A43BA6-4A0E-4CEF-9E3D-E1B564B35715}" srcId="{C74AA64B-FBD8-4424-AA1A-8C9129649739}" destId="{4A916170-5066-4E11-AADA-048AA066D3F5}" srcOrd="3" destOrd="0" parTransId="{6606F9E8-2D69-436B-815E-864CBE2C5CCF}" sibTransId="{A77D9E27-4D2A-43A4-BCD2-058F1C2562C8}"/>
    <dgm:cxn modelId="{E2A771AD-FA20-E749-9F77-361B36625F1F}" type="presOf" srcId="{EE6CEF21-2E26-4B68-BDB7-61DA89F35B99}" destId="{F98D515C-5750-4F4E-9C9E-17F3150B4E0C}" srcOrd="0" destOrd="0" presId="urn:microsoft.com/office/officeart/2008/layout/LinedList"/>
    <dgm:cxn modelId="{CBF77FB7-90B3-2743-A1F6-139D3B529EE7}" type="presOf" srcId="{C74AA64B-FBD8-4424-AA1A-8C9129649739}" destId="{0BF68254-D142-7248-BB69-1B84EF8F270F}" srcOrd="0" destOrd="0" presId="urn:microsoft.com/office/officeart/2008/layout/LinedList"/>
    <dgm:cxn modelId="{EC2810B8-984B-4E2B-9430-F570E4A559B0}" srcId="{C74AA64B-FBD8-4424-AA1A-8C9129649739}" destId="{6C5EA42D-565A-4656-ADC7-76C2CB0E3355}" srcOrd="4" destOrd="0" parTransId="{3E193ECE-BBE9-4E3E-9759-B223BD1B5D53}" sibTransId="{F845680F-4D05-492F-BD60-6F90D35DED42}"/>
    <dgm:cxn modelId="{E2B06DFB-8C12-4142-AB8C-E5FCB5409823}" srcId="{C74AA64B-FBD8-4424-AA1A-8C9129649739}" destId="{EE6CEF21-2E26-4B68-BDB7-61DA89F35B99}" srcOrd="2" destOrd="0" parTransId="{C7C5D3F9-1CAE-4910-B32D-8394601B1D57}" sibTransId="{84F9B6A6-216B-4320-AFAD-EDC669A7B27A}"/>
    <dgm:cxn modelId="{FA198135-6815-B84F-9485-41EC6AA56540}" type="presParOf" srcId="{0BF68254-D142-7248-BB69-1B84EF8F270F}" destId="{3863BB0B-99B7-2C4D-BD65-2ADFA39A86B1}" srcOrd="0" destOrd="0" presId="urn:microsoft.com/office/officeart/2008/layout/LinedList"/>
    <dgm:cxn modelId="{78A4D0FE-9753-7F4E-AC2E-E4385FD5AF89}" type="presParOf" srcId="{0BF68254-D142-7248-BB69-1B84EF8F270F}" destId="{5183982D-49AC-1A49-B3C8-A391FAD36383}" srcOrd="1" destOrd="0" presId="urn:microsoft.com/office/officeart/2008/layout/LinedList"/>
    <dgm:cxn modelId="{708920A8-8B8B-D241-B20C-DC1F4588EF21}" type="presParOf" srcId="{5183982D-49AC-1A49-B3C8-A391FAD36383}" destId="{D1D2EDBA-AB80-9741-89F0-1D2C5F519605}" srcOrd="0" destOrd="0" presId="urn:microsoft.com/office/officeart/2008/layout/LinedList"/>
    <dgm:cxn modelId="{4AFF2C93-837C-8D4D-8C53-B50DB5E34F8C}" type="presParOf" srcId="{5183982D-49AC-1A49-B3C8-A391FAD36383}" destId="{50AF6290-8B32-3C47-AA7A-8132ED8FE046}" srcOrd="1" destOrd="0" presId="urn:microsoft.com/office/officeart/2008/layout/LinedList"/>
    <dgm:cxn modelId="{1512BEFD-95B3-F546-A926-E6BF0C10D8DA}" type="presParOf" srcId="{0BF68254-D142-7248-BB69-1B84EF8F270F}" destId="{1C457F50-0747-0D4A-B6ED-0567B0134041}" srcOrd="2" destOrd="0" presId="urn:microsoft.com/office/officeart/2008/layout/LinedList"/>
    <dgm:cxn modelId="{1651F924-5EDB-D748-B5DE-10FA68415B9C}" type="presParOf" srcId="{0BF68254-D142-7248-BB69-1B84EF8F270F}" destId="{CF557B02-4706-F144-B5A3-B225375D4D12}" srcOrd="3" destOrd="0" presId="urn:microsoft.com/office/officeart/2008/layout/LinedList"/>
    <dgm:cxn modelId="{4D1746B8-A614-4C40-A94B-9969BE6BCA6A}" type="presParOf" srcId="{CF557B02-4706-F144-B5A3-B225375D4D12}" destId="{3DFFD059-0A6B-3947-BCDE-1F4FEACD9411}" srcOrd="0" destOrd="0" presId="urn:microsoft.com/office/officeart/2008/layout/LinedList"/>
    <dgm:cxn modelId="{5C1BDE46-9B29-7340-9A53-DB9253A8F30D}" type="presParOf" srcId="{CF557B02-4706-F144-B5A3-B225375D4D12}" destId="{6E86EC95-0B41-9047-A2D0-52C6F8A59897}" srcOrd="1" destOrd="0" presId="urn:microsoft.com/office/officeart/2008/layout/LinedList"/>
    <dgm:cxn modelId="{1CD5EAD6-D3CC-8449-80B4-D2929B0145C3}" type="presParOf" srcId="{0BF68254-D142-7248-BB69-1B84EF8F270F}" destId="{5120936C-16A8-3A42-8687-6F5FB14E5F64}" srcOrd="4" destOrd="0" presId="urn:microsoft.com/office/officeart/2008/layout/LinedList"/>
    <dgm:cxn modelId="{6897E75B-4AA1-6146-831E-B2F6C316C70A}" type="presParOf" srcId="{0BF68254-D142-7248-BB69-1B84EF8F270F}" destId="{D88F26B5-3343-B741-AD2A-7E5D4A3691B3}" srcOrd="5" destOrd="0" presId="urn:microsoft.com/office/officeart/2008/layout/LinedList"/>
    <dgm:cxn modelId="{653EFF17-34C8-B540-BE09-207F82BBE587}" type="presParOf" srcId="{D88F26B5-3343-B741-AD2A-7E5D4A3691B3}" destId="{F98D515C-5750-4F4E-9C9E-17F3150B4E0C}" srcOrd="0" destOrd="0" presId="urn:microsoft.com/office/officeart/2008/layout/LinedList"/>
    <dgm:cxn modelId="{0D44F021-3B30-7644-9B09-F1EADADF9935}" type="presParOf" srcId="{D88F26B5-3343-B741-AD2A-7E5D4A3691B3}" destId="{65F17311-2225-E641-8A27-999FCA48085A}" srcOrd="1" destOrd="0" presId="urn:microsoft.com/office/officeart/2008/layout/LinedList"/>
    <dgm:cxn modelId="{95D3FAEB-A34B-644D-B35F-9520DDB78704}" type="presParOf" srcId="{0BF68254-D142-7248-BB69-1B84EF8F270F}" destId="{55595A53-993B-F743-A742-C40E99EF0A01}" srcOrd="6" destOrd="0" presId="urn:microsoft.com/office/officeart/2008/layout/LinedList"/>
    <dgm:cxn modelId="{0D1BA0FB-3540-E84E-A643-F0A1A6EEBE97}" type="presParOf" srcId="{0BF68254-D142-7248-BB69-1B84EF8F270F}" destId="{5A40E729-1573-BE41-B43E-6EC3E65AE250}" srcOrd="7" destOrd="0" presId="urn:microsoft.com/office/officeart/2008/layout/LinedList"/>
    <dgm:cxn modelId="{181D7846-8D2E-A042-8E6A-98B498485C87}" type="presParOf" srcId="{5A40E729-1573-BE41-B43E-6EC3E65AE250}" destId="{B327D129-99E7-294D-90CB-72ACA903ED79}" srcOrd="0" destOrd="0" presId="urn:microsoft.com/office/officeart/2008/layout/LinedList"/>
    <dgm:cxn modelId="{A6362310-287F-E544-A46F-6F11C84C690D}" type="presParOf" srcId="{5A40E729-1573-BE41-B43E-6EC3E65AE250}" destId="{CFA5AC51-FD60-574D-B208-885D64503BBC}" srcOrd="1" destOrd="0" presId="urn:microsoft.com/office/officeart/2008/layout/LinedList"/>
    <dgm:cxn modelId="{84E03AC5-40DF-474B-BE5F-CBF50BD2B4A6}" type="presParOf" srcId="{0BF68254-D142-7248-BB69-1B84EF8F270F}" destId="{FEEBAD89-FB96-3847-919C-0F60ABCD9C76}" srcOrd="8" destOrd="0" presId="urn:microsoft.com/office/officeart/2008/layout/LinedList"/>
    <dgm:cxn modelId="{C87A180B-029B-CF44-92E3-B8674705A00B}" type="presParOf" srcId="{0BF68254-D142-7248-BB69-1B84EF8F270F}" destId="{194C792C-64E9-8645-9B22-8E152361777F}" srcOrd="9" destOrd="0" presId="urn:microsoft.com/office/officeart/2008/layout/LinedList"/>
    <dgm:cxn modelId="{AFE664D7-5A5E-CE46-B98F-1033A59BEE40}" type="presParOf" srcId="{194C792C-64E9-8645-9B22-8E152361777F}" destId="{E49A5FC4-EA1F-8343-8A39-21FBE525FF7E}" srcOrd="0" destOrd="0" presId="urn:microsoft.com/office/officeart/2008/layout/LinedList"/>
    <dgm:cxn modelId="{3462B7E1-5559-A34C-85EB-3A59FAFBF3D9}" type="presParOf" srcId="{194C792C-64E9-8645-9B22-8E152361777F}" destId="{09B977C0-760C-854F-A561-6B0E75B4EF3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7889EA-7E4C-4AAC-AD0F-4774F1E39E90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63C9598-C4CD-40FA-8B2D-81B4F4D0C8FA}">
      <dgm:prSet/>
      <dgm:spPr/>
      <dgm:t>
        <a:bodyPr/>
        <a:lstStyle/>
        <a:p>
          <a:r>
            <a:rPr lang="en-US"/>
            <a:t>Low pressure hydrocephalic state (LL)</a:t>
          </a:r>
        </a:p>
      </dgm:t>
    </dgm:pt>
    <dgm:pt modelId="{F4D92539-B6A3-4E65-86E8-ECDD14FFD2B1}" type="parTrans" cxnId="{836E5BC7-4707-4217-BCA7-C03C4A9E1A75}">
      <dgm:prSet/>
      <dgm:spPr/>
      <dgm:t>
        <a:bodyPr/>
        <a:lstStyle/>
        <a:p>
          <a:endParaRPr lang="en-US"/>
        </a:p>
      </dgm:t>
    </dgm:pt>
    <dgm:pt modelId="{154A5C7F-7C20-4A73-9207-97C9980C37AD}" type="sibTrans" cxnId="{836E5BC7-4707-4217-BCA7-C03C4A9E1A75}">
      <dgm:prSet/>
      <dgm:spPr/>
      <dgm:t>
        <a:bodyPr/>
        <a:lstStyle/>
        <a:p>
          <a:endParaRPr lang="en-US"/>
        </a:p>
      </dgm:t>
    </dgm:pt>
    <dgm:pt modelId="{219894F8-150D-45D9-9124-18655B7F4632}">
      <dgm:prSet/>
      <dgm:spPr/>
      <dgm:t>
        <a:bodyPr/>
        <a:lstStyle/>
        <a:p>
          <a:r>
            <a:rPr lang="en-US"/>
            <a:t>Shunts and headaches/SVS (DH)</a:t>
          </a:r>
        </a:p>
      </dgm:t>
    </dgm:pt>
    <dgm:pt modelId="{44A63987-15B9-4B7E-929E-1EF462384709}" type="parTrans" cxnId="{01BE582C-1C33-4994-BBEE-54DC9F702A0B}">
      <dgm:prSet/>
      <dgm:spPr/>
      <dgm:t>
        <a:bodyPr/>
        <a:lstStyle/>
        <a:p>
          <a:endParaRPr lang="en-US"/>
        </a:p>
      </dgm:t>
    </dgm:pt>
    <dgm:pt modelId="{C40E1DF8-104B-4012-8875-E550D9C5AB2C}" type="sibTrans" cxnId="{01BE582C-1C33-4994-BBEE-54DC9F702A0B}">
      <dgm:prSet/>
      <dgm:spPr/>
      <dgm:t>
        <a:bodyPr/>
        <a:lstStyle/>
        <a:p>
          <a:endParaRPr lang="en-US"/>
        </a:p>
      </dgm:t>
    </dgm:pt>
    <dgm:pt modelId="{B14D041B-8625-48CB-90BA-F1CB04862E29}">
      <dgm:prSet/>
      <dgm:spPr/>
      <dgm:t>
        <a:bodyPr/>
        <a:lstStyle/>
        <a:p>
          <a:r>
            <a:rPr lang="en-US"/>
            <a:t>Shunt malfunction in MMC patients (JA)</a:t>
          </a:r>
        </a:p>
      </dgm:t>
    </dgm:pt>
    <dgm:pt modelId="{1C9E2087-D5D1-4F81-91D9-28E638A1EA86}" type="parTrans" cxnId="{CCFAC623-B7D3-4371-9C0D-1A5D7C4FF22E}">
      <dgm:prSet/>
      <dgm:spPr/>
      <dgm:t>
        <a:bodyPr/>
        <a:lstStyle/>
        <a:p>
          <a:endParaRPr lang="en-US"/>
        </a:p>
      </dgm:t>
    </dgm:pt>
    <dgm:pt modelId="{9F849CFA-113C-4D10-99F5-96E6BEC3317B}" type="sibTrans" cxnId="{CCFAC623-B7D3-4371-9C0D-1A5D7C4FF22E}">
      <dgm:prSet/>
      <dgm:spPr/>
      <dgm:t>
        <a:bodyPr/>
        <a:lstStyle/>
        <a:p>
          <a:endParaRPr lang="en-US"/>
        </a:p>
      </dgm:t>
    </dgm:pt>
    <dgm:pt modelId="{3A21AC81-EA9D-DA4E-BDB0-82E1BD6EB604}" type="pres">
      <dgm:prSet presAssocID="{047889EA-7E4C-4AAC-AD0F-4774F1E39E90}" presName="linear" presStyleCnt="0">
        <dgm:presLayoutVars>
          <dgm:dir/>
          <dgm:animLvl val="lvl"/>
          <dgm:resizeHandles val="exact"/>
        </dgm:presLayoutVars>
      </dgm:prSet>
      <dgm:spPr/>
    </dgm:pt>
    <dgm:pt modelId="{6E793460-7412-F74F-B893-6CFF16705E37}" type="pres">
      <dgm:prSet presAssocID="{063C9598-C4CD-40FA-8B2D-81B4F4D0C8FA}" presName="parentLin" presStyleCnt="0"/>
      <dgm:spPr/>
    </dgm:pt>
    <dgm:pt modelId="{B1A0F3D8-38D7-C543-AE2B-1F2F4818799C}" type="pres">
      <dgm:prSet presAssocID="{063C9598-C4CD-40FA-8B2D-81B4F4D0C8FA}" presName="parentLeftMargin" presStyleLbl="node1" presStyleIdx="0" presStyleCnt="3"/>
      <dgm:spPr/>
    </dgm:pt>
    <dgm:pt modelId="{503C89EF-96EA-A441-8D67-383F819B2312}" type="pres">
      <dgm:prSet presAssocID="{063C9598-C4CD-40FA-8B2D-81B4F4D0C8F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7088293-C5D0-CC41-BBDA-559C1EA7513A}" type="pres">
      <dgm:prSet presAssocID="{063C9598-C4CD-40FA-8B2D-81B4F4D0C8FA}" presName="negativeSpace" presStyleCnt="0"/>
      <dgm:spPr/>
    </dgm:pt>
    <dgm:pt modelId="{FCC5253E-F5BC-D14E-A5D9-BF7B7CF1904E}" type="pres">
      <dgm:prSet presAssocID="{063C9598-C4CD-40FA-8B2D-81B4F4D0C8FA}" presName="childText" presStyleLbl="conFgAcc1" presStyleIdx="0" presStyleCnt="3">
        <dgm:presLayoutVars>
          <dgm:bulletEnabled val="1"/>
        </dgm:presLayoutVars>
      </dgm:prSet>
      <dgm:spPr/>
    </dgm:pt>
    <dgm:pt modelId="{DD9FE39D-8237-9D45-AE40-ED6CA04E653E}" type="pres">
      <dgm:prSet presAssocID="{154A5C7F-7C20-4A73-9207-97C9980C37AD}" presName="spaceBetweenRectangles" presStyleCnt="0"/>
      <dgm:spPr/>
    </dgm:pt>
    <dgm:pt modelId="{3F32D8ED-E3CB-1348-83B9-46DC942E07B9}" type="pres">
      <dgm:prSet presAssocID="{219894F8-150D-45D9-9124-18655B7F4632}" presName="parentLin" presStyleCnt="0"/>
      <dgm:spPr/>
    </dgm:pt>
    <dgm:pt modelId="{BA10A634-5AD0-5449-A80E-CDB27A99A1CE}" type="pres">
      <dgm:prSet presAssocID="{219894F8-150D-45D9-9124-18655B7F4632}" presName="parentLeftMargin" presStyleLbl="node1" presStyleIdx="0" presStyleCnt="3"/>
      <dgm:spPr/>
    </dgm:pt>
    <dgm:pt modelId="{D44435FB-6BCB-DE4E-BF91-B1D29E04CAF6}" type="pres">
      <dgm:prSet presAssocID="{219894F8-150D-45D9-9124-18655B7F463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AFF702D-1152-164A-BF10-0C7C976A32C2}" type="pres">
      <dgm:prSet presAssocID="{219894F8-150D-45D9-9124-18655B7F4632}" presName="negativeSpace" presStyleCnt="0"/>
      <dgm:spPr/>
    </dgm:pt>
    <dgm:pt modelId="{E399AF28-A6E8-0240-9068-E9A5A514CF34}" type="pres">
      <dgm:prSet presAssocID="{219894F8-150D-45D9-9124-18655B7F4632}" presName="childText" presStyleLbl="conFgAcc1" presStyleIdx="1" presStyleCnt="3">
        <dgm:presLayoutVars>
          <dgm:bulletEnabled val="1"/>
        </dgm:presLayoutVars>
      </dgm:prSet>
      <dgm:spPr/>
    </dgm:pt>
    <dgm:pt modelId="{889D7B78-E43B-6E4A-A1BD-BB1BE9B0AD22}" type="pres">
      <dgm:prSet presAssocID="{C40E1DF8-104B-4012-8875-E550D9C5AB2C}" presName="spaceBetweenRectangles" presStyleCnt="0"/>
      <dgm:spPr/>
    </dgm:pt>
    <dgm:pt modelId="{2B7BFBC6-040A-8543-B5FD-035B9C82C8A4}" type="pres">
      <dgm:prSet presAssocID="{B14D041B-8625-48CB-90BA-F1CB04862E29}" presName="parentLin" presStyleCnt="0"/>
      <dgm:spPr/>
    </dgm:pt>
    <dgm:pt modelId="{149A2DA2-C179-E84E-9532-0E102460D2C4}" type="pres">
      <dgm:prSet presAssocID="{B14D041B-8625-48CB-90BA-F1CB04862E29}" presName="parentLeftMargin" presStyleLbl="node1" presStyleIdx="1" presStyleCnt="3"/>
      <dgm:spPr/>
    </dgm:pt>
    <dgm:pt modelId="{D3538D9B-076A-6743-9E7D-765AACD13461}" type="pres">
      <dgm:prSet presAssocID="{B14D041B-8625-48CB-90BA-F1CB04862E2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0CF8B1C-0F5E-4645-BFD1-458BFC3801EA}" type="pres">
      <dgm:prSet presAssocID="{B14D041B-8625-48CB-90BA-F1CB04862E29}" presName="negativeSpace" presStyleCnt="0"/>
      <dgm:spPr/>
    </dgm:pt>
    <dgm:pt modelId="{926E8D89-0EF9-5E48-9A05-BE4A6A8848ED}" type="pres">
      <dgm:prSet presAssocID="{B14D041B-8625-48CB-90BA-F1CB04862E2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CFAC623-B7D3-4371-9C0D-1A5D7C4FF22E}" srcId="{047889EA-7E4C-4AAC-AD0F-4774F1E39E90}" destId="{B14D041B-8625-48CB-90BA-F1CB04862E29}" srcOrd="2" destOrd="0" parTransId="{1C9E2087-D5D1-4F81-91D9-28E638A1EA86}" sibTransId="{9F849CFA-113C-4D10-99F5-96E6BEC3317B}"/>
    <dgm:cxn modelId="{F5BE552B-5693-314B-99AE-21AD18FAB6C1}" type="presOf" srcId="{B14D041B-8625-48CB-90BA-F1CB04862E29}" destId="{149A2DA2-C179-E84E-9532-0E102460D2C4}" srcOrd="0" destOrd="0" presId="urn:microsoft.com/office/officeart/2005/8/layout/list1"/>
    <dgm:cxn modelId="{01BE582C-1C33-4994-BBEE-54DC9F702A0B}" srcId="{047889EA-7E4C-4AAC-AD0F-4774F1E39E90}" destId="{219894F8-150D-45D9-9124-18655B7F4632}" srcOrd="1" destOrd="0" parTransId="{44A63987-15B9-4B7E-929E-1EF462384709}" sibTransId="{C40E1DF8-104B-4012-8875-E550D9C5AB2C}"/>
    <dgm:cxn modelId="{4DB5C969-AC7F-CB49-B7C9-B3163DF5C288}" type="presOf" srcId="{063C9598-C4CD-40FA-8B2D-81B4F4D0C8FA}" destId="{503C89EF-96EA-A441-8D67-383F819B2312}" srcOrd="1" destOrd="0" presId="urn:microsoft.com/office/officeart/2005/8/layout/list1"/>
    <dgm:cxn modelId="{A0D60F72-534D-5847-AF33-20BD9D553088}" type="presOf" srcId="{063C9598-C4CD-40FA-8B2D-81B4F4D0C8FA}" destId="{B1A0F3D8-38D7-C543-AE2B-1F2F4818799C}" srcOrd="0" destOrd="0" presId="urn:microsoft.com/office/officeart/2005/8/layout/list1"/>
    <dgm:cxn modelId="{8457C68A-56B4-3141-B2F7-E683F74D4CE0}" type="presOf" srcId="{B14D041B-8625-48CB-90BA-F1CB04862E29}" destId="{D3538D9B-076A-6743-9E7D-765AACD13461}" srcOrd="1" destOrd="0" presId="urn:microsoft.com/office/officeart/2005/8/layout/list1"/>
    <dgm:cxn modelId="{52575EB9-F4D3-9F41-92B0-635C924A09D8}" type="presOf" srcId="{219894F8-150D-45D9-9124-18655B7F4632}" destId="{BA10A634-5AD0-5449-A80E-CDB27A99A1CE}" srcOrd="0" destOrd="0" presId="urn:microsoft.com/office/officeart/2005/8/layout/list1"/>
    <dgm:cxn modelId="{836E5BC7-4707-4217-BCA7-C03C4A9E1A75}" srcId="{047889EA-7E4C-4AAC-AD0F-4774F1E39E90}" destId="{063C9598-C4CD-40FA-8B2D-81B4F4D0C8FA}" srcOrd="0" destOrd="0" parTransId="{F4D92539-B6A3-4E65-86E8-ECDD14FFD2B1}" sibTransId="{154A5C7F-7C20-4A73-9207-97C9980C37AD}"/>
    <dgm:cxn modelId="{2A2F94DB-A1C4-654B-BC8C-CFDABF44665A}" type="presOf" srcId="{047889EA-7E4C-4AAC-AD0F-4774F1E39E90}" destId="{3A21AC81-EA9D-DA4E-BDB0-82E1BD6EB604}" srcOrd="0" destOrd="0" presId="urn:microsoft.com/office/officeart/2005/8/layout/list1"/>
    <dgm:cxn modelId="{B433A2FD-B57F-1B46-B491-0EC02EEFD56C}" type="presOf" srcId="{219894F8-150D-45D9-9124-18655B7F4632}" destId="{D44435FB-6BCB-DE4E-BF91-B1D29E04CAF6}" srcOrd="1" destOrd="0" presId="urn:microsoft.com/office/officeart/2005/8/layout/list1"/>
    <dgm:cxn modelId="{9568CAFB-B323-3C47-879D-1422FDD5E150}" type="presParOf" srcId="{3A21AC81-EA9D-DA4E-BDB0-82E1BD6EB604}" destId="{6E793460-7412-F74F-B893-6CFF16705E37}" srcOrd="0" destOrd="0" presId="urn:microsoft.com/office/officeart/2005/8/layout/list1"/>
    <dgm:cxn modelId="{F40BB792-0A9C-DF44-AB06-8D6ECC5B8C5B}" type="presParOf" srcId="{6E793460-7412-F74F-B893-6CFF16705E37}" destId="{B1A0F3D8-38D7-C543-AE2B-1F2F4818799C}" srcOrd="0" destOrd="0" presId="urn:microsoft.com/office/officeart/2005/8/layout/list1"/>
    <dgm:cxn modelId="{0F8DA0AA-4B7E-5C41-90C6-D903BC8C07C5}" type="presParOf" srcId="{6E793460-7412-F74F-B893-6CFF16705E37}" destId="{503C89EF-96EA-A441-8D67-383F819B2312}" srcOrd="1" destOrd="0" presId="urn:microsoft.com/office/officeart/2005/8/layout/list1"/>
    <dgm:cxn modelId="{602D0816-8F38-CE45-87F0-FBF8D49FF6C7}" type="presParOf" srcId="{3A21AC81-EA9D-DA4E-BDB0-82E1BD6EB604}" destId="{27088293-C5D0-CC41-BBDA-559C1EA7513A}" srcOrd="1" destOrd="0" presId="urn:microsoft.com/office/officeart/2005/8/layout/list1"/>
    <dgm:cxn modelId="{71E15EF8-1F3A-2242-B71C-7F888D9A1302}" type="presParOf" srcId="{3A21AC81-EA9D-DA4E-BDB0-82E1BD6EB604}" destId="{FCC5253E-F5BC-D14E-A5D9-BF7B7CF1904E}" srcOrd="2" destOrd="0" presId="urn:microsoft.com/office/officeart/2005/8/layout/list1"/>
    <dgm:cxn modelId="{C67B6DDB-4E02-AA4A-B70D-852930A798BD}" type="presParOf" srcId="{3A21AC81-EA9D-DA4E-BDB0-82E1BD6EB604}" destId="{DD9FE39D-8237-9D45-AE40-ED6CA04E653E}" srcOrd="3" destOrd="0" presId="urn:microsoft.com/office/officeart/2005/8/layout/list1"/>
    <dgm:cxn modelId="{A202306F-E51D-674E-92CA-471738EB3D3C}" type="presParOf" srcId="{3A21AC81-EA9D-DA4E-BDB0-82E1BD6EB604}" destId="{3F32D8ED-E3CB-1348-83B9-46DC942E07B9}" srcOrd="4" destOrd="0" presId="urn:microsoft.com/office/officeart/2005/8/layout/list1"/>
    <dgm:cxn modelId="{5ACBE856-3497-284E-88DF-F41A26E00006}" type="presParOf" srcId="{3F32D8ED-E3CB-1348-83B9-46DC942E07B9}" destId="{BA10A634-5AD0-5449-A80E-CDB27A99A1CE}" srcOrd="0" destOrd="0" presId="urn:microsoft.com/office/officeart/2005/8/layout/list1"/>
    <dgm:cxn modelId="{D6917049-55CC-5A42-8563-993DD1DA53DF}" type="presParOf" srcId="{3F32D8ED-E3CB-1348-83B9-46DC942E07B9}" destId="{D44435FB-6BCB-DE4E-BF91-B1D29E04CAF6}" srcOrd="1" destOrd="0" presId="urn:microsoft.com/office/officeart/2005/8/layout/list1"/>
    <dgm:cxn modelId="{30568432-F2EB-BE44-8860-19689577E9B1}" type="presParOf" srcId="{3A21AC81-EA9D-DA4E-BDB0-82E1BD6EB604}" destId="{CAFF702D-1152-164A-BF10-0C7C976A32C2}" srcOrd="5" destOrd="0" presId="urn:microsoft.com/office/officeart/2005/8/layout/list1"/>
    <dgm:cxn modelId="{AC477317-356B-E24F-B845-05A56FAF0510}" type="presParOf" srcId="{3A21AC81-EA9D-DA4E-BDB0-82E1BD6EB604}" destId="{E399AF28-A6E8-0240-9068-E9A5A514CF34}" srcOrd="6" destOrd="0" presId="urn:microsoft.com/office/officeart/2005/8/layout/list1"/>
    <dgm:cxn modelId="{60B3CEDE-0CFC-1742-A04C-EE8D6C5707A0}" type="presParOf" srcId="{3A21AC81-EA9D-DA4E-BDB0-82E1BD6EB604}" destId="{889D7B78-E43B-6E4A-A1BD-BB1BE9B0AD22}" srcOrd="7" destOrd="0" presId="urn:microsoft.com/office/officeart/2005/8/layout/list1"/>
    <dgm:cxn modelId="{9FD5B047-892C-1C45-80EA-967FCD61628F}" type="presParOf" srcId="{3A21AC81-EA9D-DA4E-BDB0-82E1BD6EB604}" destId="{2B7BFBC6-040A-8543-B5FD-035B9C82C8A4}" srcOrd="8" destOrd="0" presId="urn:microsoft.com/office/officeart/2005/8/layout/list1"/>
    <dgm:cxn modelId="{6B679327-7407-764D-98B3-57456E15A65B}" type="presParOf" srcId="{2B7BFBC6-040A-8543-B5FD-035B9C82C8A4}" destId="{149A2DA2-C179-E84E-9532-0E102460D2C4}" srcOrd="0" destOrd="0" presId="urn:microsoft.com/office/officeart/2005/8/layout/list1"/>
    <dgm:cxn modelId="{EC87CA66-51F3-D64B-BFB4-93F6FDAFB794}" type="presParOf" srcId="{2B7BFBC6-040A-8543-B5FD-035B9C82C8A4}" destId="{D3538D9B-076A-6743-9E7D-765AACD13461}" srcOrd="1" destOrd="0" presId="urn:microsoft.com/office/officeart/2005/8/layout/list1"/>
    <dgm:cxn modelId="{F1AA022C-A698-254D-977D-4FD5D6B12DCA}" type="presParOf" srcId="{3A21AC81-EA9D-DA4E-BDB0-82E1BD6EB604}" destId="{70CF8B1C-0F5E-4645-BFD1-458BFC3801EA}" srcOrd="9" destOrd="0" presId="urn:microsoft.com/office/officeart/2005/8/layout/list1"/>
    <dgm:cxn modelId="{EDF0110F-9973-0541-8B59-4C4E7DBDD16C}" type="presParOf" srcId="{3A21AC81-EA9D-DA4E-BDB0-82E1BD6EB604}" destId="{926E8D89-0EF9-5E48-9A05-BE4A6A8848E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59FE26-1E1E-4495-917A-408863FA6700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A377DC0-D772-4ACE-A88C-067491355EF2}">
      <dgm:prSet/>
      <dgm:spPr/>
      <dgm:t>
        <a:bodyPr/>
        <a:lstStyle/>
        <a:p>
          <a:r>
            <a:rPr lang="en-US"/>
            <a:t>Most difficult to understand and difficult to treat</a:t>
          </a:r>
        </a:p>
      </dgm:t>
    </dgm:pt>
    <dgm:pt modelId="{8ED4FCDA-A61D-4727-9693-6ED9EAF0E548}" type="parTrans" cxnId="{A36FE405-D4F4-47B3-B81D-302CD18DB311}">
      <dgm:prSet/>
      <dgm:spPr/>
      <dgm:t>
        <a:bodyPr/>
        <a:lstStyle/>
        <a:p>
          <a:endParaRPr lang="en-US"/>
        </a:p>
      </dgm:t>
    </dgm:pt>
    <dgm:pt modelId="{3AA97ACD-4D12-44E5-937E-518B103D937D}" type="sibTrans" cxnId="{A36FE405-D4F4-47B3-B81D-302CD18DB311}">
      <dgm:prSet/>
      <dgm:spPr/>
      <dgm:t>
        <a:bodyPr/>
        <a:lstStyle/>
        <a:p>
          <a:endParaRPr lang="en-US"/>
        </a:p>
      </dgm:t>
    </dgm:pt>
    <dgm:pt modelId="{7DE04AF7-220F-4677-9C37-DD6AA8AA64D9}">
      <dgm:prSet/>
      <dgm:spPr/>
      <dgm:t>
        <a:bodyPr/>
        <a:lstStyle/>
        <a:p>
          <a:r>
            <a:rPr lang="en-US"/>
            <a:t>Unique to infantile hydrocephalus/spina bifida</a:t>
          </a:r>
        </a:p>
      </dgm:t>
    </dgm:pt>
    <dgm:pt modelId="{36D763CF-BAE6-46B8-B033-1E4E7CA98EE8}" type="parTrans" cxnId="{73CC9FBD-D99B-4F7C-8EE3-69405BE0A713}">
      <dgm:prSet/>
      <dgm:spPr/>
      <dgm:t>
        <a:bodyPr/>
        <a:lstStyle/>
        <a:p>
          <a:endParaRPr lang="en-US"/>
        </a:p>
      </dgm:t>
    </dgm:pt>
    <dgm:pt modelId="{FFB25349-39F1-427F-ADD0-ACA459A255EF}" type="sibTrans" cxnId="{73CC9FBD-D99B-4F7C-8EE3-69405BE0A713}">
      <dgm:prSet/>
      <dgm:spPr/>
      <dgm:t>
        <a:bodyPr/>
        <a:lstStyle/>
        <a:p>
          <a:endParaRPr lang="en-US"/>
        </a:p>
      </dgm:t>
    </dgm:pt>
    <dgm:pt modelId="{F958AF7D-AC30-4481-92E9-CC7DB503D48D}">
      <dgm:prSet/>
      <dgm:spPr/>
      <dgm:t>
        <a:bodyPr/>
        <a:lstStyle/>
        <a:p>
          <a:r>
            <a:rPr lang="en-US"/>
            <a:t>Underlying etiology similar to pseudotumor cerebri</a:t>
          </a:r>
        </a:p>
      </dgm:t>
    </dgm:pt>
    <dgm:pt modelId="{736AB3F7-CC2D-41CC-AC49-825D42C57E62}" type="parTrans" cxnId="{1473A201-534B-4E41-AD3A-A9BDCB7D2F53}">
      <dgm:prSet/>
      <dgm:spPr/>
      <dgm:t>
        <a:bodyPr/>
        <a:lstStyle/>
        <a:p>
          <a:endParaRPr lang="en-US"/>
        </a:p>
      </dgm:t>
    </dgm:pt>
    <dgm:pt modelId="{68360F08-EEC6-4995-A772-80663527FA86}" type="sibTrans" cxnId="{1473A201-534B-4E41-AD3A-A9BDCB7D2F53}">
      <dgm:prSet/>
      <dgm:spPr/>
      <dgm:t>
        <a:bodyPr/>
        <a:lstStyle/>
        <a:p>
          <a:endParaRPr lang="en-US"/>
        </a:p>
      </dgm:t>
    </dgm:pt>
    <dgm:pt modelId="{2503E476-BCD2-46F4-9E50-81AF82FF5487}">
      <dgm:prSet/>
      <dgm:spPr/>
      <dgm:t>
        <a:bodyPr/>
        <a:lstStyle/>
        <a:p>
          <a:r>
            <a:rPr lang="en-US"/>
            <a:t>↑ sagittal sinus pressure (P atrium↑ or venous outflow obstruction)</a:t>
          </a:r>
        </a:p>
      </dgm:t>
    </dgm:pt>
    <dgm:pt modelId="{1645300C-9415-4BF9-8D11-8287EEF92512}" type="parTrans" cxnId="{D0B48556-1B7C-45DE-A631-2500D4B00A09}">
      <dgm:prSet/>
      <dgm:spPr/>
      <dgm:t>
        <a:bodyPr/>
        <a:lstStyle/>
        <a:p>
          <a:endParaRPr lang="en-US"/>
        </a:p>
      </dgm:t>
    </dgm:pt>
    <dgm:pt modelId="{BFA8CDD5-1353-4F19-A02A-0BD4C45E2B19}" type="sibTrans" cxnId="{D0B48556-1B7C-45DE-A631-2500D4B00A09}">
      <dgm:prSet/>
      <dgm:spPr/>
      <dgm:t>
        <a:bodyPr/>
        <a:lstStyle/>
        <a:p>
          <a:endParaRPr lang="en-US"/>
        </a:p>
      </dgm:t>
    </dgm:pt>
    <dgm:pt modelId="{9CB12EB9-24FE-439B-9F56-766E624F7E99}">
      <dgm:prSet/>
      <dgm:spPr/>
      <dgm:t>
        <a:bodyPr/>
        <a:lstStyle/>
        <a:p>
          <a:r>
            <a:rPr lang="en-US" dirty="0"/>
            <a:t>DEFINED AS:  Severely increased ICP without ventricular dilation</a:t>
          </a:r>
        </a:p>
      </dgm:t>
    </dgm:pt>
    <dgm:pt modelId="{6B5C10ED-27A2-45DC-9B5D-4CB615E77E0D}" type="parTrans" cxnId="{010AFCF1-74F2-4354-8EC8-3F1F5C0798AE}">
      <dgm:prSet/>
      <dgm:spPr/>
      <dgm:t>
        <a:bodyPr/>
        <a:lstStyle/>
        <a:p>
          <a:endParaRPr lang="en-US"/>
        </a:p>
      </dgm:t>
    </dgm:pt>
    <dgm:pt modelId="{8AC8608A-C773-4316-85AA-FA800FA613EF}" type="sibTrans" cxnId="{010AFCF1-74F2-4354-8EC8-3F1F5C0798AE}">
      <dgm:prSet/>
      <dgm:spPr/>
      <dgm:t>
        <a:bodyPr/>
        <a:lstStyle/>
        <a:p>
          <a:endParaRPr lang="en-US"/>
        </a:p>
      </dgm:t>
    </dgm:pt>
    <dgm:pt modelId="{B78A80D4-FFEA-EB41-8042-482782604043}" type="pres">
      <dgm:prSet presAssocID="{9759FE26-1E1E-4495-917A-408863FA6700}" presName="vert0" presStyleCnt="0">
        <dgm:presLayoutVars>
          <dgm:dir/>
          <dgm:animOne val="branch"/>
          <dgm:animLvl val="lvl"/>
        </dgm:presLayoutVars>
      </dgm:prSet>
      <dgm:spPr/>
    </dgm:pt>
    <dgm:pt modelId="{A0832B92-0B99-5141-B4F3-680DA0215DD3}" type="pres">
      <dgm:prSet presAssocID="{4A377DC0-D772-4ACE-A88C-067491355EF2}" presName="thickLine" presStyleLbl="alignNode1" presStyleIdx="0" presStyleCnt="5"/>
      <dgm:spPr/>
    </dgm:pt>
    <dgm:pt modelId="{C21B4EB8-477E-7B4B-A8B3-0062AE1A61C5}" type="pres">
      <dgm:prSet presAssocID="{4A377DC0-D772-4ACE-A88C-067491355EF2}" presName="horz1" presStyleCnt="0"/>
      <dgm:spPr/>
    </dgm:pt>
    <dgm:pt modelId="{BF412E03-A31C-3C44-82AE-3FDC9498276A}" type="pres">
      <dgm:prSet presAssocID="{4A377DC0-D772-4ACE-A88C-067491355EF2}" presName="tx1" presStyleLbl="revTx" presStyleIdx="0" presStyleCnt="5"/>
      <dgm:spPr/>
    </dgm:pt>
    <dgm:pt modelId="{95110B9F-7DA2-9240-B74F-7A7DD6AD49EA}" type="pres">
      <dgm:prSet presAssocID="{4A377DC0-D772-4ACE-A88C-067491355EF2}" presName="vert1" presStyleCnt="0"/>
      <dgm:spPr/>
    </dgm:pt>
    <dgm:pt modelId="{6E876D8D-7976-E14E-9706-15675F8C93AD}" type="pres">
      <dgm:prSet presAssocID="{7DE04AF7-220F-4677-9C37-DD6AA8AA64D9}" presName="thickLine" presStyleLbl="alignNode1" presStyleIdx="1" presStyleCnt="5"/>
      <dgm:spPr/>
    </dgm:pt>
    <dgm:pt modelId="{92023EAB-3CF9-284F-8DF1-8A65E457E9A4}" type="pres">
      <dgm:prSet presAssocID="{7DE04AF7-220F-4677-9C37-DD6AA8AA64D9}" presName="horz1" presStyleCnt="0"/>
      <dgm:spPr/>
    </dgm:pt>
    <dgm:pt modelId="{D027F8FF-7B45-F844-BDB3-3DAF7792525B}" type="pres">
      <dgm:prSet presAssocID="{7DE04AF7-220F-4677-9C37-DD6AA8AA64D9}" presName="tx1" presStyleLbl="revTx" presStyleIdx="1" presStyleCnt="5"/>
      <dgm:spPr/>
    </dgm:pt>
    <dgm:pt modelId="{CE3D87F6-4C03-844B-BF1F-2B51B38BF961}" type="pres">
      <dgm:prSet presAssocID="{7DE04AF7-220F-4677-9C37-DD6AA8AA64D9}" presName="vert1" presStyleCnt="0"/>
      <dgm:spPr/>
    </dgm:pt>
    <dgm:pt modelId="{3AFE102D-FD7A-7240-B9DD-D8370320420E}" type="pres">
      <dgm:prSet presAssocID="{F958AF7D-AC30-4481-92E9-CC7DB503D48D}" presName="thickLine" presStyleLbl="alignNode1" presStyleIdx="2" presStyleCnt="5"/>
      <dgm:spPr/>
    </dgm:pt>
    <dgm:pt modelId="{E93B186B-6739-1B48-8F5B-43E7AFACD012}" type="pres">
      <dgm:prSet presAssocID="{F958AF7D-AC30-4481-92E9-CC7DB503D48D}" presName="horz1" presStyleCnt="0"/>
      <dgm:spPr/>
    </dgm:pt>
    <dgm:pt modelId="{6B9F7FEC-313E-994A-8E29-8C18C14DE4DC}" type="pres">
      <dgm:prSet presAssocID="{F958AF7D-AC30-4481-92E9-CC7DB503D48D}" presName="tx1" presStyleLbl="revTx" presStyleIdx="2" presStyleCnt="5"/>
      <dgm:spPr/>
    </dgm:pt>
    <dgm:pt modelId="{B323C064-B84C-B24C-8495-33C433DD12F3}" type="pres">
      <dgm:prSet presAssocID="{F958AF7D-AC30-4481-92E9-CC7DB503D48D}" presName="vert1" presStyleCnt="0"/>
      <dgm:spPr/>
    </dgm:pt>
    <dgm:pt modelId="{0D3D4CF4-B448-0145-8E5D-BA1B18EF09AD}" type="pres">
      <dgm:prSet presAssocID="{2503E476-BCD2-46F4-9E50-81AF82FF5487}" presName="thickLine" presStyleLbl="alignNode1" presStyleIdx="3" presStyleCnt="5"/>
      <dgm:spPr/>
    </dgm:pt>
    <dgm:pt modelId="{1FB9BC9F-A511-214A-9791-1A95327DC2B6}" type="pres">
      <dgm:prSet presAssocID="{2503E476-BCD2-46F4-9E50-81AF82FF5487}" presName="horz1" presStyleCnt="0"/>
      <dgm:spPr/>
    </dgm:pt>
    <dgm:pt modelId="{465C7E3C-54A2-C348-93E2-33A2D62899F6}" type="pres">
      <dgm:prSet presAssocID="{2503E476-BCD2-46F4-9E50-81AF82FF5487}" presName="tx1" presStyleLbl="revTx" presStyleIdx="3" presStyleCnt="5"/>
      <dgm:spPr/>
    </dgm:pt>
    <dgm:pt modelId="{BC053BAA-EC09-A94D-9664-9CF360696672}" type="pres">
      <dgm:prSet presAssocID="{2503E476-BCD2-46F4-9E50-81AF82FF5487}" presName="vert1" presStyleCnt="0"/>
      <dgm:spPr/>
    </dgm:pt>
    <dgm:pt modelId="{12F3BE21-6774-E84A-82E9-A9B8476DEF4C}" type="pres">
      <dgm:prSet presAssocID="{9CB12EB9-24FE-439B-9F56-766E624F7E99}" presName="thickLine" presStyleLbl="alignNode1" presStyleIdx="4" presStyleCnt="5"/>
      <dgm:spPr/>
    </dgm:pt>
    <dgm:pt modelId="{7E5C4224-00AB-EF49-8021-CBF01341CA8C}" type="pres">
      <dgm:prSet presAssocID="{9CB12EB9-24FE-439B-9F56-766E624F7E99}" presName="horz1" presStyleCnt="0"/>
      <dgm:spPr/>
    </dgm:pt>
    <dgm:pt modelId="{873ACBD1-DDC4-5A4D-90C7-48FF820A1A16}" type="pres">
      <dgm:prSet presAssocID="{9CB12EB9-24FE-439B-9F56-766E624F7E99}" presName="tx1" presStyleLbl="revTx" presStyleIdx="4" presStyleCnt="5"/>
      <dgm:spPr/>
    </dgm:pt>
    <dgm:pt modelId="{48CF35C1-76F4-434D-8363-672251CA0688}" type="pres">
      <dgm:prSet presAssocID="{9CB12EB9-24FE-439B-9F56-766E624F7E99}" presName="vert1" presStyleCnt="0"/>
      <dgm:spPr/>
    </dgm:pt>
  </dgm:ptLst>
  <dgm:cxnLst>
    <dgm:cxn modelId="{1473A201-534B-4E41-AD3A-A9BDCB7D2F53}" srcId="{9759FE26-1E1E-4495-917A-408863FA6700}" destId="{F958AF7D-AC30-4481-92E9-CC7DB503D48D}" srcOrd="2" destOrd="0" parTransId="{736AB3F7-CC2D-41CC-AC49-825D42C57E62}" sibTransId="{68360F08-EEC6-4995-A772-80663527FA86}"/>
    <dgm:cxn modelId="{A36FE405-D4F4-47B3-B81D-302CD18DB311}" srcId="{9759FE26-1E1E-4495-917A-408863FA6700}" destId="{4A377DC0-D772-4ACE-A88C-067491355EF2}" srcOrd="0" destOrd="0" parTransId="{8ED4FCDA-A61D-4727-9693-6ED9EAF0E548}" sibTransId="{3AA97ACD-4D12-44E5-937E-518B103D937D}"/>
    <dgm:cxn modelId="{2F125A0F-F048-9D40-94D5-6DA05C23D7B9}" type="presOf" srcId="{7DE04AF7-220F-4677-9C37-DD6AA8AA64D9}" destId="{D027F8FF-7B45-F844-BDB3-3DAF7792525B}" srcOrd="0" destOrd="0" presId="urn:microsoft.com/office/officeart/2008/layout/LinedList"/>
    <dgm:cxn modelId="{D0B48556-1B7C-45DE-A631-2500D4B00A09}" srcId="{9759FE26-1E1E-4495-917A-408863FA6700}" destId="{2503E476-BCD2-46F4-9E50-81AF82FF5487}" srcOrd="3" destOrd="0" parTransId="{1645300C-9415-4BF9-8D11-8287EEF92512}" sibTransId="{BFA8CDD5-1353-4F19-A02A-0BD4C45E2B19}"/>
    <dgm:cxn modelId="{6848D557-8853-884E-95A6-ADF31F787890}" type="presOf" srcId="{9759FE26-1E1E-4495-917A-408863FA6700}" destId="{B78A80D4-FFEA-EB41-8042-482782604043}" srcOrd="0" destOrd="0" presId="urn:microsoft.com/office/officeart/2008/layout/LinedList"/>
    <dgm:cxn modelId="{AF57B87A-BF38-A644-9813-8AA7EAA7EB1F}" type="presOf" srcId="{9CB12EB9-24FE-439B-9F56-766E624F7E99}" destId="{873ACBD1-DDC4-5A4D-90C7-48FF820A1A16}" srcOrd="0" destOrd="0" presId="urn:microsoft.com/office/officeart/2008/layout/LinedList"/>
    <dgm:cxn modelId="{2D95A285-84B2-B349-9A29-79F9227B933E}" type="presOf" srcId="{F958AF7D-AC30-4481-92E9-CC7DB503D48D}" destId="{6B9F7FEC-313E-994A-8E29-8C18C14DE4DC}" srcOrd="0" destOrd="0" presId="urn:microsoft.com/office/officeart/2008/layout/LinedList"/>
    <dgm:cxn modelId="{77F5AFB8-DC9E-4D4A-A560-8F170561D3A2}" type="presOf" srcId="{2503E476-BCD2-46F4-9E50-81AF82FF5487}" destId="{465C7E3C-54A2-C348-93E2-33A2D62899F6}" srcOrd="0" destOrd="0" presId="urn:microsoft.com/office/officeart/2008/layout/LinedList"/>
    <dgm:cxn modelId="{73CC9FBD-D99B-4F7C-8EE3-69405BE0A713}" srcId="{9759FE26-1E1E-4495-917A-408863FA6700}" destId="{7DE04AF7-220F-4677-9C37-DD6AA8AA64D9}" srcOrd="1" destOrd="0" parTransId="{36D763CF-BAE6-46B8-B033-1E4E7CA98EE8}" sibTransId="{FFB25349-39F1-427F-ADD0-ACA459A255EF}"/>
    <dgm:cxn modelId="{0B1B29CD-D04B-5D42-B2E0-D144EBAA243C}" type="presOf" srcId="{4A377DC0-D772-4ACE-A88C-067491355EF2}" destId="{BF412E03-A31C-3C44-82AE-3FDC9498276A}" srcOrd="0" destOrd="0" presId="urn:microsoft.com/office/officeart/2008/layout/LinedList"/>
    <dgm:cxn modelId="{010AFCF1-74F2-4354-8EC8-3F1F5C0798AE}" srcId="{9759FE26-1E1E-4495-917A-408863FA6700}" destId="{9CB12EB9-24FE-439B-9F56-766E624F7E99}" srcOrd="4" destOrd="0" parTransId="{6B5C10ED-27A2-45DC-9B5D-4CB615E77E0D}" sibTransId="{8AC8608A-C773-4316-85AA-FA800FA613EF}"/>
    <dgm:cxn modelId="{40D5E10B-E69E-1D46-8AA3-011AA3123FD4}" type="presParOf" srcId="{B78A80D4-FFEA-EB41-8042-482782604043}" destId="{A0832B92-0B99-5141-B4F3-680DA0215DD3}" srcOrd="0" destOrd="0" presId="urn:microsoft.com/office/officeart/2008/layout/LinedList"/>
    <dgm:cxn modelId="{19BC9753-ABE7-4A43-9EA0-A2FEEE43BFAB}" type="presParOf" srcId="{B78A80D4-FFEA-EB41-8042-482782604043}" destId="{C21B4EB8-477E-7B4B-A8B3-0062AE1A61C5}" srcOrd="1" destOrd="0" presId="urn:microsoft.com/office/officeart/2008/layout/LinedList"/>
    <dgm:cxn modelId="{EAB4C3AF-B560-AF43-804E-220C59DCE55E}" type="presParOf" srcId="{C21B4EB8-477E-7B4B-A8B3-0062AE1A61C5}" destId="{BF412E03-A31C-3C44-82AE-3FDC9498276A}" srcOrd="0" destOrd="0" presId="urn:microsoft.com/office/officeart/2008/layout/LinedList"/>
    <dgm:cxn modelId="{C99110CF-C4A4-E14F-99DC-C751DD483614}" type="presParOf" srcId="{C21B4EB8-477E-7B4B-A8B3-0062AE1A61C5}" destId="{95110B9F-7DA2-9240-B74F-7A7DD6AD49EA}" srcOrd="1" destOrd="0" presId="urn:microsoft.com/office/officeart/2008/layout/LinedList"/>
    <dgm:cxn modelId="{B26F308B-A8DB-DD40-BE4A-AF145CCCA66F}" type="presParOf" srcId="{B78A80D4-FFEA-EB41-8042-482782604043}" destId="{6E876D8D-7976-E14E-9706-15675F8C93AD}" srcOrd="2" destOrd="0" presId="urn:microsoft.com/office/officeart/2008/layout/LinedList"/>
    <dgm:cxn modelId="{E66A8115-136D-7B40-822B-50E6638F8E32}" type="presParOf" srcId="{B78A80D4-FFEA-EB41-8042-482782604043}" destId="{92023EAB-3CF9-284F-8DF1-8A65E457E9A4}" srcOrd="3" destOrd="0" presId="urn:microsoft.com/office/officeart/2008/layout/LinedList"/>
    <dgm:cxn modelId="{89FBC89A-C1FD-964F-8EFC-27CDFB32178A}" type="presParOf" srcId="{92023EAB-3CF9-284F-8DF1-8A65E457E9A4}" destId="{D027F8FF-7B45-F844-BDB3-3DAF7792525B}" srcOrd="0" destOrd="0" presId="urn:microsoft.com/office/officeart/2008/layout/LinedList"/>
    <dgm:cxn modelId="{008623DA-4196-154F-A527-69CBA1F69EE1}" type="presParOf" srcId="{92023EAB-3CF9-284F-8DF1-8A65E457E9A4}" destId="{CE3D87F6-4C03-844B-BF1F-2B51B38BF961}" srcOrd="1" destOrd="0" presId="urn:microsoft.com/office/officeart/2008/layout/LinedList"/>
    <dgm:cxn modelId="{345A48E8-565D-4A4D-ABE5-DEDCFA6E6C45}" type="presParOf" srcId="{B78A80D4-FFEA-EB41-8042-482782604043}" destId="{3AFE102D-FD7A-7240-B9DD-D8370320420E}" srcOrd="4" destOrd="0" presId="urn:microsoft.com/office/officeart/2008/layout/LinedList"/>
    <dgm:cxn modelId="{D24FEE03-B0AA-B14E-B71B-633E4DC101B4}" type="presParOf" srcId="{B78A80D4-FFEA-EB41-8042-482782604043}" destId="{E93B186B-6739-1B48-8F5B-43E7AFACD012}" srcOrd="5" destOrd="0" presId="urn:microsoft.com/office/officeart/2008/layout/LinedList"/>
    <dgm:cxn modelId="{426E33AF-4B30-2441-8E20-D201FB06F870}" type="presParOf" srcId="{E93B186B-6739-1B48-8F5B-43E7AFACD012}" destId="{6B9F7FEC-313E-994A-8E29-8C18C14DE4DC}" srcOrd="0" destOrd="0" presId="urn:microsoft.com/office/officeart/2008/layout/LinedList"/>
    <dgm:cxn modelId="{9DA9978C-DF6A-AF4C-A180-2CA7F2793F33}" type="presParOf" srcId="{E93B186B-6739-1B48-8F5B-43E7AFACD012}" destId="{B323C064-B84C-B24C-8495-33C433DD12F3}" srcOrd="1" destOrd="0" presId="urn:microsoft.com/office/officeart/2008/layout/LinedList"/>
    <dgm:cxn modelId="{2C6BE34A-BB2E-3747-B707-5E6CC2DACCAC}" type="presParOf" srcId="{B78A80D4-FFEA-EB41-8042-482782604043}" destId="{0D3D4CF4-B448-0145-8E5D-BA1B18EF09AD}" srcOrd="6" destOrd="0" presId="urn:microsoft.com/office/officeart/2008/layout/LinedList"/>
    <dgm:cxn modelId="{BB8A04C3-DEE1-1846-BD53-0E5D22B8E6AB}" type="presParOf" srcId="{B78A80D4-FFEA-EB41-8042-482782604043}" destId="{1FB9BC9F-A511-214A-9791-1A95327DC2B6}" srcOrd="7" destOrd="0" presId="urn:microsoft.com/office/officeart/2008/layout/LinedList"/>
    <dgm:cxn modelId="{66730518-B88B-6D4B-A802-6C2C8BA90258}" type="presParOf" srcId="{1FB9BC9F-A511-214A-9791-1A95327DC2B6}" destId="{465C7E3C-54A2-C348-93E2-33A2D62899F6}" srcOrd="0" destOrd="0" presId="urn:microsoft.com/office/officeart/2008/layout/LinedList"/>
    <dgm:cxn modelId="{DD07FEAB-D01C-4243-8E27-D40314F4A4CC}" type="presParOf" srcId="{1FB9BC9F-A511-214A-9791-1A95327DC2B6}" destId="{BC053BAA-EC09-A94D-9664-9CF360696672}" srcOrd="1" destOrd="0" presId="urn:microsoft.com/office/officeart/2008/layout/LinedList"/>
    <dgm:cxn modelId="{1861EDF3-96C9-9742-B19A-DEDE20F06121}" type="presParOf" srcId="{B78A80D4-FFEA-EB41-8042-482782604043}" destId="{12F3BE21-6774-E84A-82E9-A9B8476DEF4C}" srcOrd="8" destOrd="0" presId="urn:microsoft.com/office/officeart/2008/layout/LinedList"/>
    <dgm:cxn modelId="{A9CBAC34-2299-5C47-BE19-68C52A404660}" type="presParOf" srcId="{B78A80D4-FFEA-EB41-8042-482782604043}" destId="{7E5C4224-00AB-EF49-8021-CBF01341CA8C}" srcOrd="9" destOrd="0" presId="urn:microsoft.com/office/officeart/2008/layout/LinedList"/>
    <dgm:cxn modelId="{69D3CB2C-BD4C-0540-84DF-DF49D4B55C2D}" type="presParOf" srcId="{7E5C4224-00AB-EF49-8021-CBF01341CA8C}" destId="{873ACBD1-DDC4-5A4D-90C7-48FF820A1A16}" srcOrd="0" destOrd="0" presId="urn:microsoft.com/office/officeart/2008/layout/LinedList"/>
    <dgm:cxn modelId="{F701AD74-46CE-8747-8A78-AFD69CF3EDE9}" type="presParOf" srcId="{7E5C4224-00AB-EF49-8021-CBF01341CA8C}" destId="{48CF35C1-76F4-434D-8363-672251CA068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6C4ED1-4511-445F-A4B9-9F4282F4DE56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ACA6A81-1D68-40B5-B894-16F2C7E9B580}">
      <dgm:prSet/>
      <dgm:spPr/>
      <dgm:t>
        <a:bodyPr/>
        <a:lstStyle/>
        <a:p>
          <a:r>
            <a:rPr lang="en-US" dirty="0"/>
            <a:t>Free communication between ventricles and CSAS</a:t>
          </a:r>
        </a:p>
        <a:p>
          <a:r>
            <a:rPr lang="en-US" dirty="0"/>
            <a:t>Venous outflow impaired</a:t>
          </a:r>
        </a:p>
      </dgm:t>
    </dgm:pt>
    <dgm:pt modelId="{BBB5CBA7-C8FA-447B-8717-C3D1543A483F}" type="parTrans" cxnId="{E50DBBA5-13DA-4A0D-99BC-DD259DA44AB5}">
      <dgm:prSet/>
      <dgm:spPr/>
      <dgm:t>
        <a:bodyPr/>
        <a:lstStyle/>
        <a:p>
          <a:endParaRPr lang="en-US"/>
        </a:p>
      </dgm:t>
    </dgm:pt>
    <dgm:pt modelId="{D722DB4C-8C4E-4AB6-96B8-F8D210F339AD}" type="sibTrans" cxnId="{E50DBBA5-13DA-4A0D-99BC-DD259DA44AB5}">
      <dgm:prSet/>
      <dgm:spPr/>
      <dgm:t>
        <a:bodyPr/>
        <a:lstStyle/>
        <a:p>
          <a:endParaRPr lang="en-US"/>
        </a:p>
      </dgm:t>
    </dgm:pt>
    <dgm:pt modelId="{B8F4A9CB-7153-443D-ADD1-7FC91CB3517E}">
      <dgm:prSet/>
      <dgm:spPr/>
      <dgm:t>
        <a:bodyPr/>
        <a:lstStyle/>
        <a:p>
          <a:r>
            <a:rPr lang="en-US"/>
            <a:t>Untreated HCP: high ICP drives CSF outflow through venous system  </a:t>
          </a:r>
        </a:p>
      </dgm:t>
    </dgm:pt>
    <dgm:pt modelId="{07D4D7C4-6E0F-4ACA-8EEC-AEE5C5F20867}" type="parTrans" cxnId="{96920BC4-7F07-4A1D-BEF3-DF13CA223BD5}">
      <dgm:prSet/>
      <dgm:spPr/>
      <dgm:t>
        <a:bodyPr/>
        <a:lstStyle/>
        <a:p>
          <a:endParaRPr lang="en-US"/>
        </a:p>
      </dgm:t>
    </dgm:pt>
    <dgm:pt modelId="{49AB3FA0-8A20-4335-8EBD-03895EE38AF3}" type="sibTrans" cxnId="{96920BC4-7F07-4A1D-BEF3-DF13CA223BD5}">
      <dgm:prSet/>
      <dgm:spPr/>
      <dgm:t>
        <a:bodyPr/>
        <a:lstStyle/>
        <a:p>
          <a:endParaRPr lang="en-US"/>
        </a:p>
      </dgm:t>
    </dgm:pt>
    <dgm:pt modelId="{37D3CB7C-AA95-4D76-85CD-733F1369399B}">
      <dgm:prSet/>
      <dgm:spPr/>
      <dgm:t>
        <a:bodyPr/>
        <a:lstStyle/>
        <a:p>
          <a:r>
            <a:rPr lang="en-US" dirty="0"/>
            <a:t>Sutures open </a:t>
          </a:r>
          <a:r>
            <a:rPr lang="en-US" dirty="0">
              <a:sym typeface="Wingdings" panose="05000000000000000000" pitchFamily="2" charset="2"/>
            </a:rPr>
            <a:t></a:t>
          </a:r>
          <a:r>
            <a:rPr lang="en-US" dirty="0"/>
            <a:t> High ICP distend ventricles </a:t>
          </a:r>
        </a:p>
      </dgm:t>
    </dgm:pt>
    <dgm:pt modelId="{38F361B6-0ED4-4643-91E7-41DDC70163C5}" type="parTrans" cxnId="{6938EDED-3860-4E1E-A810-5C337387B534}">
      <dgm:prSet/>
      <dgm:spPr/>
      <dgm:t>
        <a:bodyPr/>
        <a:lstStyle/>
        <a:p>
          <a:endParaRPr lang="en-US"/>
        </a:p>
      </dgm:t>
    </dgm:pt>
    <dgm:pt modelId="{17E48C33-41F8-4923-A393-252B175DFDB9}" type="sibTrans" cxnId="{6938EDED-3860-4E1E-A810-5C337387B534}">
      <dgm:prSet/>
      <dgm:spPr/>
      <dgm:t>
        <a:bodyPr/>
        <a:lstStyle/>
        <a:p>
          <a:endParaRPr lang="en-US"/>
        </a:p>
      </dgm:t>
    </dgm:pt>
    <dgm:pt modelId="{AB6A20CA-E07A-44AD-9AEE-C316C1694ED7}">
      <dgm:prSet/>
      <dgm:spPr/>
      <dgm:t>
        <a:bodyPr/>
        <a:lstStyle/>
        <a:p>
          <a:r>
            <a:rPr lang="en-US" dirty="0"/>
            <a:t>After shunt insertion CSF absorption preferentially through ventricle (Shunt opening pressure below </a:t>
          </a:r>
          <a:r>
            <a:rPr lang="en-US" dirty="0" err="1"/>
            <a:t>P</a:t>
          </a:r>
          <a:r>
            <a:rPr lang="en-US" baseline="-25000" dirty="0" err="1"/>
            <a:t>ss</a:t>
          </a:r>
          <a:r>
            <a:rPr lang="en-US" dirty="0"/>
            <a:t> )</a:t>
          </a:r>
          <a:br>
            <a:rPr lang="en-US" dirty="0"/>
          </a:br>
          <a:endParaRPr lang="en-US" dirty="0"/>
        </a:p>
      </dgm:t>
    </dgm:pt>
    <dgm:pt modelId="{73DAAA77-E232-4EF0-B576-DC40288D8899}" type="parTrans" cxnId="{25158440-D8B8-46A6-B30F-69CBEA884B06}">
      <dgm:prSet/>
      <dgm:spPr/>
      <dgm:t>
        <a:bodyPr/>
        <a:lstStyle/>
        <a:p>
          <a:endParaRPr lang="en-US"/>
        </a:p>
      </dgm:t>
    </dgm:pt>
    <dgm:pt modelId="{E752A708-49DF-40E0-97DB-333B21BA3F22}" type="sibTrans" cxnId="{25158440-D8B8-46A6-B30F-69CBEA884B06}">
      <dgm:prSet/>
      <dgm:spPr/>
      <dgm:t>
        <a:bodyPr/>
        <a:lstStyle/>
        <a:p>
          <a:endParaRPr lang="en-US"/>
        </a:p>
      </dgm:t>
    </dgm:pt>
    <dgm:pt modelId="{1D53F02A-BF29-6741-BFEF-4DA6326D9B02}" type="pres">
      <dgm:prSet presAssocID="{3F6C4ED1-4511-445F-A4B9-9F4282F4DE56}" presName="Name0" presStyleCnt="0">
        <dgm:presLayoutVars>
          <dgm:dir/>
          <dgm:animLvl val="lvl"/>
          <dgm:resizeHandles val="exact"/>
        </dgm:presLayoutVars>
      </dgm:prSet>
      <dgm:spPr/>
    </dgm:pt>
    <dgm:pt modelId="{2A5EECF9-01AA-024D-9834-2C71A36C84DA}" type="pres">
      <dgm:prSet presAssocID="{AB6A20CA-E07A-44AD-9AEE-C316C1694ED7}" presName="boxAndChildren" presStyleCnt="0"/>
      <dgm:spPr/>
    </dgm:pt>
    <dgm:pt modelId="{4E881959-1D64-1842-B563-183716F3F25A}" type="pres">
      <dgm:prSet presAssocID="{AB6A20CA-E07A-44AD-9AEE-C316C1694ED7}" presName="parentTextBox" presStyleLbl="node1" presStyleIdx="0" presStyleCnt="4"/>
      <dgm:spPr/>
    </dgm:pt>
    <dgm:pt modelId="{F0F14A81-23DA-7949-9F89-E662EF7C359E}" type="pres">
      <dgm:prSet presAssocID="{17E48C33-41F8-4923-A393-252B175DFDB9}" presName="sp" presStyleCnt="0"/>
      <dgm:spPr/>
    </dgm:pt>
    <dgm:pt modelId="{BB06B707-A723-4C4D-8CDF-71CB5B052BA7}" type="pres">
      <dgm:prSet presAssocID="{37D3CB7C-AA95-4D76-85CD-733F1369399B}" presName="arrowAndChildren" presStyleCnt="0"/>
      <dgm:spPr/>
    </dgm:pt>
    <dgm:pt modelId="{3D7A800B-FACB-D54B-A011-4563C7257982}" type="pres">
      <dgm:prSet presAssocID="{37D3CB7C-AA95-4D76-85CD-733F1369399B}" presName="parentTextArrow" presStyleLbl="node1" presStyleIdx="1" presStyleCnt="4"/>
      <dgm:spPr/>
    </dgm:pt>
    <dgm:pt modelId="{B5C6BE38-93B7-6249-9380-2AAF9EE5A973}" type="pres">
      <dgm:prSet presAssocID="{49AB3FA0-8A20-4335-8EBD-03895EE38AF3}" presName="sp" presStyleCnt="0"/>
      <dgm:spPr/>
    </dgm:pt>
    <dgm:pt modelId="{A4D4E7EE-B776-1B4D-B720-8263DA97F576}" type="pres">
      <dgm:prSet presAssocID="{B8F4A9CB-7153-443D-ADD1-7FC91CB3517E}" presName="arrowAndChildren" presStyleCnt="0"/>
      <dgm:spPr/>
    </dgm:pt>
    <dgm:pt modelId="{3F59537B-CF34-2347-B0E0-DA17FEC2909A}" type="pres">
      <dgm:prSet presAssocID="{B8F4A9CB-7153-443D-ADD1-7FC91CB3517E}" presName="parentTextArrow" presStyleLbl="node1" presStyleIdx="2" presStyleCnt="4"/>
      <dgm:spPr/>
    </dgm:pt>
    <dgm:pt modelId="{727A1D83-C271-8A4E-BF82-DABF5B0B27B4}" type="pres">
      <dgm:prSet presAssocID="{D722DB4C-8C4E-4AB6-96B8-F8D210F339AD}" presName="sp" presStyleCnt="0"/>
      <dgm:spPr/>
    </dgm:pt>
    <dgm:pt modelId="{7CA8CB30-AC2E-464B-BDE1-938509B354B6}" type="pres">
      <dgm:prSet presAssocID="{5ACA6A81-1D68-40B5-B894-16F2C7E9B580}" presName="arrowAndChildren" presStyleCnt="0"/>
      <dgm:spPr/>
    </dgm:pt>
    <dgm:pt modelId="{5647E79F-03FE-2A44-A52F-26343352E8EF}" type="pres">
      <dgm:prSet presAssocID="{5ACA6A81-1D68-40B5-B894-16F2C7E9B580}" presName="parentTextArrow" presStyleLbl="node1" presStyleIdx="3" presStyleCnt="4"/>
      <dgm:spPr/>
    </dgm:pt>
  </dgm:ptLst>
  <dgm:cxnLst>
    <dgm:cxn modelId="{25158440-D8B8-46A6-B30F-69CBEA884B06}" srcId="{3F6C4ED1-4511-445F-A4B9-9F4282F4DE56}" destId="{AB6A20CA-E07A-44AD-9AEE-C316C1694ED7}" srcOrd="3" destOrd="0" parTransId="{73DAAA77-E232-4EF0-B576-DC40288D8899}" sibTransId="{E752A708-49DF-40E0-97DB-333B21BA3F22}"/>
    <dgm:cxn modelId="{CD31EE78-E383-7F4D-95CA-01C17AE1DDD6}" type="presOf" srcId="{3F6C4ED1-4511-445F-A4B9-9F4282F4DE56}" destId="{1D53F02A-BF29-6741-BFEF-4DA6326D9B02}" srcOrd="0" destOrd="0" presId="urn:microsoft.com/office/officeart/2005/8/layout/process4"/>
    <dgm:cxn modelId="{CE8C9B7E-2F16-B143-A813-15484B14E173}" type="presOf" srcId="{AB6A20CA-E07A-44AD-9AEE-C316C1694ED7}" destId="{4E881959-1D64-1842-B563-183716F3F25A}" srcOrd="0" destOrd="0" presId="urn:microsoft.com/office/officeart/2005/8/layout/process4"/>
    <dgm:cxn modelId="{E50DBBA5-13DA-4A0D-99BC-DD259DA44AB5}" srcId="{3F6C4ED1-4511-445F-A4B9-9F4282F4DE56}" destId="{5ACA6A81-1D68-40B5-B894-16F2C7E9B580}" srcOrd="0" destOrd="0" parTransId="{BBB5CBA7-C8FA-447B-8717-C3D1543A483F}" sibTransId="{D722DB4C-8C4E-4AB6-96B8-F8D210F339AD}"/>
    <dgm:cxn modelId="{5AD77DC2-5DF2-E348-9CC8-9F25EA42C917}" type="presOf" srcId="{5ACA6A81-1D68-40B5-B894-16F2C7E9B580}" destId="{5647E79F-03FE-2A44-A52F-26343352E8EF}" srcOrd="0" destOrd="0" presId="urn:microsoft.com/office/officeart/2005/8/layout/process4"/>
    <dgm:cxn modelId="{96920BC4-7F07-4A1D-BEF3-DF13CA223BD5}" srcId="{3F6C4ED1-4511-445F-A4B9-9F4282F4DE56}" destId="{B8F4A9CB-7153-443D-ADD1-7FC91CB3517E}" srcOrd="1" destOrd="0" parTransId="{07D4D7C4-6E0F-4ACA-8EEC-AEE5C5F20867}" sibTransId="{49AB3FA0-8A20-4335-8EBD-03895EE38AF3}"/>
    <dgm:cxn modelId="{B06FF5E6-5AEA-0B48-AA30-ED915F4645FA}" type="presOf" srcId="{37D3CB7C-AA95-4D76-85CD-733F1369399B}" destId="{3D7A800B-FACB-D54B-A011-4563C7257982}" srcOrd="0" destOrd="0" presId="urn:microsoft.com/office/officeart/2005/8/layout/process4"/>
    <dgm:cxn modelId="{6938EDED-3860-4E1E-A810-5C337387B534}" srcId="{3F6C4ED1-4511-445F-A4B9-9F4282F4DE56}" destId="{37D3CB7C-AA95-4D76-85CD-733F1369399B}" srcOrd="2" destOrd="0" parTransId="{38F361B6-0ED4-4643-91E7-41DDC70163C5}" sibTransId="{17E48C33-41F8-4923-A393-252B175DFDB9}"/>
    <dgm:cxn modelId="{26F302FA-250C-EA41-A173-60932002598A}" type="presOf" srcId="{B8F4A9CB-7153-443D-ADD1-7FC91CB3517E}" destId="{3F59537B-CF34-2347-B0E0-DA17FEC2909A}" srcOrd="0" destOrd="0" presId="urn:microsoft.com/office/officeart/2005/8/layout/process4"/>
    <dgm:cxn modelId="{56D41528-27F3-614F-B7E0-9271819E2747}" type="presParOf" srcId="{1D53F02A-BF29-6741-BFEF-4DA6326D9B02}" destId="{2A5EECF9-01AA-024D-9834-2C71A36C84DA}" srcOrd="0" destOrd="0" presId="urn:microsoft.com/office/officeart/2005/8/layout/process4"/>
    <dgm:cxn modelId="{9BC280B8-5BA4-D142-A853-37ECA786E24F}" type="presParOf" srcId="{2A5EECF9-01AA-024D-9834-2C71A36C84DA}" destId="{4E881959-1D64-1842-B563-183716F3F25A}" srcOrd="0" destOrd="0" presId="urn:microsoft.com/office/officeart/2005/8/layout/process4"/>
    <dgm:cxn modelId="{434E8708-A5CE-8348-8B38-6C898DF53590}" type="presParOf" srcId="{1D53F02A-BF29-6741-BFEF-4DA6326D9B02}" destId="{F0F14A81-23DA-7949-9F89-E662EF7C359E}" srcOrd="1" destOrd="0" presId="urn:microsoft.com/office/officeart/2005/8/layout/process4"/>
    <dgm:cxn modelId="{AC45B48D-8A20-A34F-8F34-A71B5DD73C49}" type="presParOf" srcId="{1D53F02A-BF29-6741-BFEF-4DA6326D9B02}" destId="{BB06B707-A723-4C4D-8CDF-71CB5B052BA7}" srcOrd="2" destOrd="0" presId="urn:microsoft.com/office/officeart/2005/8/layout/process4"/>
    <dgm:cxn modelId="{53778460-F25B-7B40-A02E-6A26426E4C9F}" type="presParOf" srcId="{BB06B707-A723-4C4D-8CDF-71CB5B052BA7}" destId="{3D7A800B-FACB-D54B-A011-4563C7257982}" srcOrd="0" destOrd="0" presId="urn:microsoft.com/office/officeart/2005/8/layout/process4"/>
    <dgm:cxn modelId="{D093661D-46D6-4C47-91B5-6D507EF4D757}" type="presParOf" srcId="{1D53F02A-BF29-6741-BFEF-4DA6326D9B02}" destId="{B5C6BE38-93B7-6249-9380-2AAF9EE5A973}" srcOrd="3" destOrd="0" presId="urn:microsoft.com/office/officeart/2005/8/layout/process4"/>
    <dgm:cxn modelId="{79AC62ED-3932-224C-ACE7-B6ED294E67F2}" type="presParOf" srcId="{1D53F02A-BF29-6741-BFEF-4DA6326D9B02}" destId="{A4D4E7EE-B776-1B4D-B720-8263DA97F576}" srcOrd="4" destOrd="0" presId="urn:microsoft.com/office/officeart/2005/8/layout/process4"/>
    <dgm:cxn modelId="{C579EDAF-C7CC-EA4C-A910-73FA3BD93024}" type="presParOf" srcId="{A4D4E7EE-B776-1B4D-B720-8263DA97F576}" destId="{3F59537B-CF34-2347-B0E0-DA17FEC2909A}" srcOrd="0" destOrd="0" presId="urn:microsoft.com/office/officeart/2005/8/layout/process4"/>
    <dgm:cxn modelId="{6443E621-2939-F845-A14E-A18B1CE229CB}" type="presParOf" srcId="{1D53F02A-BF29-6741-BFEF-4DA6326D9B02}" destId="{727A1D83-C271-8A4E-BF82-DABF5B0B27B4}" srcOrd="5" destOrd="0" presId="urn:microsoft.com/office/officeart/2005/8/layout/process4"/>
    <dgm:cxn modelId="{7615F6FF-C842-3546-BD40-9ED37DC6DD91}" type="presParOf" srcId="{1D53F02A-BF29-6741-BFEF-4DA6326D9B02}" destId="{7CA8CB30-AC2E-464B-BDE1-938509B354B6}" srcOrd="6" destOrd="0" presId="urn:microsoft.com/office/officeart/2005/8/layout/process4"/>
    <dgm:cxn modelId="{1AC80A86-C054-DF42-8BA7-A3F7DA3D681C}" type="presParOf" srcId="{7CA8CB30-AC2E-464B-BDE1-938509B354B6}" destId="{5647E79F-03FE-2A44-A52F-26343352E8E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B728B2-C792-4CAA-A880-D9192BD91A41}" type="doc">
      <dgm:prSet loTypeId="urn:microsoft.com/office/officeart/2005/8/layout/process4" loCatId="process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B53E6F7-F7FB-417A-B7ED-D4F30251EB72}">
      <dgm:prSet/>
      <dgm:spPr/>
      <dgm:t>
        <a:bodyPr/>
        <a:lstStyle/>
        <a:p>
          <a:r>
            <a:rPr lang="en-US" dirty="0"/>
            <a:t>Ventricles collapse around shunt catheter/ Shift of septum pellucidum occludes Monroe</a:t>
          </a:r>
        </a:p>
      </dgm:t>
    </dgm:pt>
    <dgm:pt modelId="{7A6A5916-C4C9-44FE-8776-2A107A70BDB0}" type="parTrans" cxnId="{CC214735-3F1A-4914-87F8-E4E6009C883C}">
      <dgm:prSet/>
      <dgm:spPr/>
      <dgm:t>
        <a:bodyPr/>
        <a:lstStyle/>
        <a:p>
          <a:endParaRPr lang="en-US"/>
        </a:p>
      </dgm:t>
    </dgm:pt>
    <dgm:pt modelId="{580669A1-2CC2-4C04-A267-F83B1937473C}" type="sibTrans" cxnId="{CC214735-3F1A-4914-87F8-E4E6009C883C}">
      <dgm:prSet/>
      <dgm:spPr/>
      <dgm:t>
        <a:bodyPr/>
        <a:lstStyle/>
        <a:p>
          <a:endParaRPr lang="en-US"/>
        </a:p>
      </dgm:t>
    </dgm:pt>
    <dgm:pt modelId="{B3A1E677-A3CD-418F-8A6F-5161D2EC720E}">
      <dgm:prSet/>
      <dgm:spPr/>
      <dgm:t>
        <a:bodyPr/>
        <a:lstStyle/>
        <a:p>
          <a:r>
            <a:rPr lang="en-US"/>
            <a:t>High venous pressure has remained: CSAS pressure ↑</a:t>
          </a:r>
        </a:p>
      </dgm:t>
    </dgm:pt>
    <dgm:pt modelId="{189CE05D-82BB-4822-9C2C-8191292141D5}" type="parTrans" cxnId="{31C53927-F7FA-40CC-B822-7F5123BD634F}">
      <dgm:prSet/>
      <dgm:spPr/>
      <dgm:t>
        <a:bodyPr/>
        <a:lstStyle/>
        <a:p>
          <a:endParaRPr lang="en-US"/>
        </a:p>
      </dgm:t>
    </dgm:pt>
    <dgm:pt modelId="{6F58693A-455E-4407-9E72-B345E63140A7}" type="sibTrans" cxnId="{31C53927-F7FA-40CC-B822-7F5123BD634F}">
      <dgm:prSet/>
      <dgm:spPr/>
      <dgm:t>
        <a:bodyPr/>
        <a:lstStyle/>
        <a:p>
          <a:endParaRPr lang="en-US"/>
        </a:p>
      </dgm:t>
    </dgm:pt>
    <dgm:pt modelId="{B50BF712-2CA1-45A7-BF7F-8DD3617BE29A}">
      <dgm:prSet/>
      <dgm:spPr/>
      <dgm:t>
        <a:bodyPr/>
        <a:lstStyle/>
        <a:p>
          <a:r>
            <a:rPr lang="en-US" dirty="0"/>
            <a:t>Ventricles remain small and ICP is high:  </a:t>
          </a:r>
        </a:p>
        <a:p>
          <a:r>
            <a:rPr lang="en-US" dirty="0"/>
            <a:t>TMP = ↑ P </a:t>
          </a:r>
          <a:r>
            <a:rPr lang="en-US" baseline="-25000" dirty="0"/>
            <a:t>ventricle </a:t>
          </a:r>
          <a:r>
            <a:rPr lang="en-US" dirty="0"/>
            <a:t>– ↑ P</a:t>
          </a:r>
          <a:r>
            <a:rPr lang="en-US" baseline="-25000" dirty="0"/>
            <a:t>CSAS</a:t>
          </a:r>
          <a:endParaRPr lang="en-US" dirty="0"/>
        </a:p>
      </dgm:t>
    </dgm:pt>
    <dgm:pt modelId="{F703E70C-BE93-4051-B3D1-E369A62E0BEF}" type="parTrans" cxnId="{59C374A8-69D0-4073-A246-3AC454715A70}">
      <dgm:prSet/>
      <dgm:spPr/>
      <dgm:t>
        <a:bodyPr/>
        <a:lstStyle/>
        <a:p>
          <a:endParaRPr lang="en-US"/>
        </a:p>
      </dgm:t>
    </dgm:pt>
    <dgm:pt modelId="{7D9AB243-4197-43CA-A7FD-C177D2AC34D0}" type="sibTrans" cxnId="{59C374A8-69D0-4073-A246-3AC454715A70}">
      <dgm:prSet/>
      <dgm:spPr/>
      <dgm:t>
        <a:bodyPr/>
        <a:lstStyle/>
        <a:p>
          <a:endParaRPr lang="en-US"/>
        </a:p>
      </dgm:t>
    </dgm:pt>
    <dgm:pt modelId="{1F8F0827-765F-1941-8684-7990FDAF40EE}" type="pres">
      <dgm:prSet presAssocID="{96B728B2-C792-4CAA-A880-D9192BD91A41}" presName="Name0" presStyleCnt="0">
        <dgm:presLayoutVars>
          <dgm:dir/>
          <dgm:animLvl val="lvl"/>
          <dgm:resizeHandles val="exact"/>
        </dgm:presLayoutVars>
      </dgm:prSet>
      <dgm:spPr/>
    </dgm:pt>
    <dgm:pt modelId="{383AC516-7A33-2B4A-87EE-55595F3944AC}" type="pres">
      <dgm:prSet presAssocID="{B50BF712-2CA1-45A7-BF7F-8DD3617BE29A}" presName="boxAndChildren" presStyleCnt="0"/>
      <dgm:spPr/>
    </dgm:pt>
    <dgm:pt modelId="{AD335B05-EB18-0D49-A380-A1B7DE4C1933}" type="pres">
      <dgm:prSet presAssocID="{B50BF712-2CA1-45A7-BF7F-8DD3617BE29A}" presName="parentTextBox" presStyleLbl="node1" presStyleIdx="0" presStyleCnt="3"/>
      <dgm:spPr/>
    </dgm:pt>
    <dgm:pt modelId="{DA7C9B3F-9BE9-A54E-80FA-017BD5C78031}" type="pres">
      <dgm:prSet presAssocID="{6F58693A-455E-4407-9E72-B345E63140A7}" presName="sp" presStyleCnt="0"/>
      <dgm:spPr/>
    </dgm:pt>
    <dgm:pt modelId="{5B7EAA2B-C776-C041-A9CF-D1063EF587B4}" type="pres">
      <dgm:prSet presAssocID="{B3A1E677-A3CD-418F-8A6F-5161D2EC720E}" presName="arrowAndChildren" presStyleCnt="0"/>
      <dgm:spPr/>
    </dgm:pt>
    <dgm:pt modelId="{3528986B-531B-FC46-A397-819E3EF89177}" type="pres">
      <dgm:prSet presAssocID="{B3A1E677-A3CD-418F-8A6F-5161D2EC720E}" presName="parentTextArrow" presStyleLbl="node1" presStyleIdx="1" presStyleCnt="3"/>
      <dgm:spPr/>
    </dgm:pt>
    <dgm:pt modelId="{B5953E27-46E0-3D4F-ABC2-F10F4E84DE08}" type="pres">
      <dgm:prSet presAssocID="{580669A1-2CC2-4C04-A267-F83B1937473C}" presName="sp" presStyleCnt="0"/>
      <dgm:spPr/>
    </dgm:pt>
    <dgm:pt modelId="{234BDDC2-DFB5-BA48-BAD5-889D6AAF9D3E}" type="pres">
      <dgm:prSet presAssocID="{CB53E6F7-F7FB-417A-B7ED-D4F30251EB72}" presName="arrowAndChildren" presStyleCnt="0"/>
      <dgm:spPr/>
    </dgm:pt>
    <dgm:pt modelId="{22388D28-504E-B941-8130-D33D8D89FDD3}" type="pres">
      <dgm:prSet presAssocID="{CB53E6F7-F7FB-417A-B7ED-D4F30251EB72}" presName="parentTextArrow" presStyleLbl="node1" presStyleIdx="2" presStyleCnt="3"/>
      <dgm:spPr/>
    </dgm:pt>
  </dgm:ptLst>
  <dgm:cxnLst>
    <dgm:cxn modelId="{F0159920-3DD5-EE4C-A265-1391D0E77DAC}" type="presOf" srcId="{96B728B2-C792-4CAA-A880-D9192BD91A41}" destId="{1F8F0827-765F-1941-8684-7990FDAF40EE}" srcOrd="0" destOrd="0" presId="urn:microsoft.com/office/officeart/2005/8/layout/process4"/>
    <dgm:cxn modelId="{31C53927-F7FA-40CC-B822-7F5123BD634F}" srcId="{96B728B2-C792-4CAA-A880-D9192BD91A41}" destId="{B3A1E677-A3CD-418F-8A6F-5161D2EC720E}" srcOrd="1" destOrd="0" parTransId="{189CE05D-82BB-4822-9C2C-8191292141D5}" sibTransId="{6F58693A-455E-4407-9E72-B345E63140A7}"/>
    <dgm:cxn modelId="{CC214735-3F1A-4914-87F8-E4E6009C883C}" srcId="{96B728B2-C792-4CAA-A880-D9192BD91A41}" destId="{CB53E6F7-F7FB-417A-B7ED-D4F30251EB72}" srcOrd="0" destOrd="0" parTransId="{7A6A5916-C4C9-44FE-8776-2A107A70BDB0}" sibTransId="{580669A1-2CC2-4C04-A267-F83B1937473C}"/>
    <dgm:cxn modelId="{59C374A8-69D0-4073-A246-3AC454715A70}" srcId="{96B728B2-C792-4CAA-A880-D9192BD91A41}" destId="{B50BF712-2CA1-45A7-BF7F-8DD3617BE29A}" srcOrd="2" destOrd="0" parTransId="{F703E70C-BE93-4051-B3D1-E369A62E0BEF}" sibTransId="{7D9AB243-4197-43CA-A7FD-C177D2AC34D0}"/>
    <dgm:cxn modelId="{82317EC6-3D7E-7043-8272-836758678B77}" type="presOf" srcId="{B50BF712-2CA1-45A7-BF7F-8DD3617BE29A}" destId="{AD335B05-EB18-0D49-A380-A1B7DE4C1933}" srcOrd="0" destOrd="0" presId="urn:microsoft.com/office/officeart/2005/8/layout/process4"/>
    <dgm:cxn modelId="{942FEAC6-B884-C94A-A3BA-2A93C3CD7C06}" type="presOf" srcId="{CB53E6F7-F7FB-417A-B7ED-D4F30251EB72}" destId="{22388D28-504E-B941-8130-D33D8D89FDD3}" srcOrd="0" destOrd="0" presId="urn:microsoft.com/office/officeart/2005/8/layout/process4"/>
    <dgm:cxn modelId="{9E7468D9-A999-F949-8E34-DC46A1641AAC}" type="presOf" srcId="{B3A1E677-A3CD-418F-8A6F-5161D2EC720E}" destId="{3528986B-531B-FC46-A397-819E3EF89177}" srcOrd="0" destOrd="0" presId="urn:microsoft.com/office/officeart/2005/8/layout/process4"/>
    <dgm:cxn modelId="{928A5523-5A91-5242-A053-8AC78A6137CB}" type="presParOf" srcId="{1F8F0827-765F-1941-8684-7990FDAF40EE}" destId="{383AC516-7A33-2B4A-87EE-55595F3944AC}" srcOrd="0" destOrd="0" presId="urn:microsoft.com/office/officeart/2005/8/layout/process4"/>
    <dgm:cxn modelId="{7CA8CE42-B770-B248-B5F1-26124D3C1AC9}" type="presParOf" srcId="{383AC516-7A33-2B4A-87EE-55595F3944AC}" destId="{AD335B05-EB18-0D49-A380-A1B7DE4C1933}" srcOrd="0" destOrd="0" presId="urn:microsoft.com/office/officeart/2005/8/layout/process4"/>
    <dgm:cxn modelId="{201AB49C-0D63-174B-9790-1EC7F1971BFB}" type="presParOf" srcId="{1F8F0827-765F-1941-8684-7990FDAF40EE}" destId="{DA7C9B3F-9BE9-A54E-80FA-017BD5C78031}" srcOrd="1" destOrd="0" presId="urn:microsoft.com/office/officeart/2005/8/layout/process4"/>
    <dgm:cxn modelId="{5B5E9661-139F-E447-AEC5-D9A5C3D5EB90}" type="presParOf" srcId="{1F8F0827-765F-1941-8684-7990FDAF40EE}" destId="{5B7EAA2B-C776-C041-A9CF-D1063EF587B4}" srcOrd="2" destOrd="0" presId="urn:microsoft.com/office/officeart/2005/8/layout/process4"/>
    <dgm:cxn modelId="{522025DA-BB0A-8941-8C4F-9B1764D50D2D}" type="presParOf" srcId="{5B7EAA2B-C776-C041-A9CF-D1063EF587B4}" destId="{3528986B-531B-FC46-A397-819E3EF89177}" srcOrd="0" destOrd="0" presId="urn:microsoft.com/office/officeart/2005/8/layout/process4"/>
    <dgm:cxn modelId="{3773E037-9911-314E-A4DA-3DAC7DA6C8C5}" type="presParOf" srcId="{1F8F0827-765F-1941-8684-7990FDAF40EE}" destId="{B5953E27-46E0-3D4F-ABC2-F10F4E84DE08}" srcOrd="3" destOrd="0" presId="urn:microsoft.com/office/officeart/2005/8/layout/process4"/>
    <dgm:cxn modelId="{0943AA15-70E3-9544-B2A4-2517C6A62899}" type="presParOf" srcId="{1F8F0827-765F-1941-8684-7990FDAF40EE}" destId="{234BDDC2-DFB5-BA48-BAD5-889D6AAF9D3E}" srcOrd="4" destOrd="0" presId="urn:microsoft.com/office/officeart/2005/8/layout/process4"/>
    <dgm:cxn modelId="{CD8B33E2-5119-CE4A-9059-C1E2E286831A}" type="presParOf" srcId="{234BDDC2-DFB5-BA48-BAD5-889D6AAF9D3E}" destId="{22388D28-504E-B941-8130-D33D8D89FDD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4D892D4-FFF9-4D75-BEDB-50C26792EA70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01D67B0-2390-4192-9F52-F1B586936A32}">
      <dgm:prSet/>
      <dgm:spPr/>
      <dgm:t>
        <a:bodyPr/>
        <a:lstStyle/>
        <a:p>
          <a:r>
            <a:rPr lang="en-US"/>
            <a:t>1. Addition of ASD</a:t>
          </a:r>
        </a:p>
      </dgm:t>
    </dgm:pt>
    <dgm:pt modelId="{353D897E-F23D-46B5-AC2B-1E086FC05505}" type="parTrans" cxnId="{745F2761-0B17-47FF-8018-AD73286CA5CC}">
      <dgm:prSet/>
      <dgm:spPr/>
      <dgm:t>
        <a:bodyPr/>
        <a:lstStyle/>
        <a:p>
          <a:endParaRPr lang="en-US"/>
        </a:p>
      </dgm:t>
    </dgm:pt>
    <dgm:pt modelId="{65F62399-7E81-4BEC-8C41-9403EE2A5F62}" type="sibTrans" cxnId="{745F2761-0B17-47FF-8018-AD73286CA5CC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6E8299CC-0CD6-4809-BCB7-B77E5B2FFE65}">
      <dgm:prSet/>
      <dgm:spPr/>
      <dgm:t>
        <a:bodyPr/>
        <a:lstStyle/>
        <a:p>
          <a:r>
            <a:rPr lang="en-US"/>
            <a:t>II LP SHUNT    </a:t>
          </a:r>
        </a:p>
      </dgm:t>
    </dgm:pt>
    <dgm:pt modelId="{8744BED5-7618-4C21-BA4D-E1E58EDD0FD9}" type="parTrans" cxnId="{A346EFAD-EAA2-4399-91E4-A69537A5080F}">
      <dgm:prSet/>
      <dgm:spPr/>
      <dgm:t>
        <a:bodyPr/>
        <a:lstStyle/>
        <a:p>
          <a:endParaRPr lang="en-US"/>
        </a:p>
      </dgm:t>
    </dgm:pt>
    <dgm:pt modelId="{96CC3622-0E9F-4F88-8683-F6BAFE16A7DE}" type="sibTrans" cxnId="{A346EFAD-EAA2-4399-91E4-A69537A5080F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CE212215-FE4E-4872-AC1E-20FB9A75E75F}">
      <dgm:prSet/>
      <dgm:spPr/>
      <dgm:t>
        <a:bodyPr/>
        <a:lstStyle/>
        <a:p>
          <a:r>
            <a:rPr lang="en-US"/>
            <a:t>III CM-to ventricle shunt (Spina bifida/achondroplasia)</a:t>
          </a:r>
        </a:p>
      </dgm:t>
    </dgm:pt>
    <dgm:pt modelId="{F63DCA97-47E0-41E2-92BA-2D10771F756C}" type="parTrans" cxnId="{B9224EED-4747-4D32-9E42-18EBF2B8B571}">
      <dgm:prSet/>
      <dgm:spPr/>
      <dgm:t>
        <a:bodyPr/>
        <a:lstStyle/>
        <a:p>
          <a:endParaRPr lang="en-US"/>
        </a:p>
      </dgm:t>
    </dgm:pt>
    <dgm:pt modelId="{A91041DD-8892-4294-BD76-C2CECD15FFAC}" type="sibTrans" cxnId="{B9224EED-4747-4D32-9E42-18EBF2B8B571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E4484852-ED03-7440-8F91-477289B2A289}" type="pres">
      <dgm:prSet presAssocID="{04D892D4-FFF9-4D75-BEDB-50C26792EA70}" presName="Name0" presStyleCnt="0">
        <dgm:presLayoutVars>
          <dgm:animLvl val="lvl"/>
          <dgm:resizeHandles val="exact"/>
        </dgm:presLayoutVars>
      </dgm:prSet>
      <dgm:spPr/>
    </dgm:pt>
    <dgm:pt modelId="{4BCA4A2B-0718-514F-AAE8-08018EA86164}" type="pres">
      <dgm:prSet presAssocID="{901D67B0-2390-4192-9F52-F1B586936A32}" presName="compositeNode" presStyleCnt="0">
        <dgm:presLayoutVars>
          <dgm:bulletEnabled val="1"/>
        </dgm:presLayoutVars>
      </dgm:prSet>
      <dgm:spPr/>
    </dgm:pt>
    <dgm:pt modelId="{ABB708B0-9FB5-3840-8A55-AEEF2ACFE2EE}" type="pres">
      <dgm:prSet presAssocID="{901D67B0-2390-4192-9F52-F1B586936A32}" presName="bgRect" presStyleLbl="alignNode1" presStyleIdx="0" presStyleCnt="3"/>
      <dgm:spPr/>
    </dgm:pt>
    <dgm:pt modelId="{534C8C21-D0F8-334E-B483-AED92FC1DBA6}" type="pres">
      <dgm:prSet presAssocID="{65F62399-7E81-4BEC-8C41-9403EE2A5F62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383CC438-A269-A24A-9CD4-4E3F511261CB}" type="pres">
      <dgm:prSet presAssocID="{901D67B0-2390-4192-9F52-F1B586936A32}" presName="nodeRect" presStyleLbl="alignNode1" presStyleIdx="0" presStyleCnt="3">
        <dgm:presLayoutVars>
          <dgm:bulletEnabled val="1"/>
        </dgm:presLayoutVars>
      </dgm:prSet>
      <dgm:spPr/>
    </dgm:pt>
    <dgm:pt modelId="{5DE7F59C-DB5E-0745-BB23-73FAE9BD8B02}" type="pres">
      <dgm:prSet presAssocID="{65F62399-7E81-4BEC-8C41-9403EE2A5F62}" presName="sibTrans" presStyleCnt="0"/>
      <dgm:spPr/>
    </dgm:pt>
    <dgm:pt modelId="{CD084524-829D-2D47-9E39-12411E4FA788}" type="pres">
      <dgm:prSet presAssocID="{6E8299CC-0CD6-4809-BCB7-B77E5B2FFE65}" presName="compositeNode" presStyleCnt="0">
        <dgm:presLayoutVars>
          <dgm:bulletEnabled val="1"/>
        </dgm:presLayoutVars>
      </dgm:prSet>
      <dgm:spPr/>
    </dgm:pt>
    <dgm:pt modelId="{3D2A67C0-F75A-2B41-B06C-55519AE2AC59}" type="pres">
      <dgm:prSet presAssocID="{6E8299CC-0CD6-4809-BCB7-B77E5B2FFE65}" presName="bgRect" presStyleLbl="alignNode1" presStyleIdx="1" presStyleCnt="3"/>
      <dgm:spPr/>
    </dgm:pt>
    <dgm:pt modelId="{70FBBE5E-D68A-474A-AC82-0985661DE793}" type="pres">
      <dgm:prSet presAssocID="{96CC3622-0E9F-4F88-8683-F6BAFE16A7DE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F63ABB21-7778-F941-A5ED-72DBA99EF3A6}" type="pres">
      <dgm:prSet presAssocID="{6E8299CC-0CD6-4809-BCB7-B77E5B2FFE65}" presName="nodeRect" presStyleLbl="alignNode1" presStyleIdx="1" presStyleCnt="3">
        <dgm:presLayoutVars>
          <dgm:bulletEnabled val="1"/>
        </dgm:presLayoutVars>
      </dgm:prSet>
      <dgm:spPr/>
    </dgm:pt>
    <dgm:pt modelId="{50345E88-5ECD-4B4D-BB00-F1E7FFF3B9BD}" type="pres">
      <dgm:prSet presAssocID="{96CC3622-0E9F-4F88-8683-F6BAFE16A7DE}" presName="sibTrans" presStyleCnt="0"/>
      <dgm:spPr/>
    </dgm:pt>
    <dgm:pt modelId="{5FF9739F-BFDE-7D40-AE69-381B81871E8D}" type="pres">
      <dgm:prSet presAssocID="{CE212215-FE4E-4872-AC1E-20FB9A75E75F}" presName="compositeNode" presStyleCnt="0">
        <dgm:presLayoutVars>
          <dgm:bulletEnabled val="1"/>
        </dgm:presLayoutVars>
      </dgm:prSet>
      <dgm:spPr/>
    </dgm:pt>
    <dgm:pt modelId="{B83B2963-FF65-A045-B047-A9051982C777}" type="pres">
      <dgm:prSet presAssocID="{CE212215-FE4E-4872-AC1E-20FB9A75E75F}" presName="bgRect" presStyleLbl="alignNode1" presStyleIdx="2" presStyleCnt="3"/>
      <dgm:spPr/>
    </dgm:pt>
    <dgm:pt modelId="{186D7D03-78E1-2F41-9CAB-9800FA790342}" type="pres">
      <dgm:prSet presAssocID="{A91041DD-8892-4294-BD76-C2CECD15FFAC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B6C4192F-49A4-9A47-AABF-880D515CDC5D}" type="pres">
      <dgm:prSet presAssocID="{CE212215-FE4E-4872-AC1E-20FB9A75E75F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37AC9601-B653-A045-936B-4B5CAB7246D2}" type="presOf" srcId="{96CC3622-0E9F-4F88-8683-F6BAFE16A7DE}" destId="{70FBBE5E-D68A-474A-AC82-0985661DE793}" srcOrd="0" destOrd="0" presId="urn:microsoft.com/office/officeart/2016/7/layout/LinearBlockProcessNumbered"/>
    <dgm:cxn modelId="{88FFD40C-A2E5-964E-BD7A-D84DE6E6D9A5}" type="presOf" srcId="{6E8299CC-0CD6-4809-BCB7-B77E5B2FFE65}" destId="{3D2A67C0-F75A-2B41-B06C-55519AE2AC59}" srcOrd="0" destOrd="0" presId="urn:microsoft.com/office/officeart/2016/7/layout/LinearBlockProcessNumbered"/>
    <dgm:cxn modelId="{BFCFF236-3E44-4F45-BE01-5B5F73FE1BEA}" type="presOf" srcId="{901D67B0-2390-4192-9F52-F1B586936A32}" destId="{383CC438-A269-A24A-9CD4-4E3F511261CB}" srcOrd="1" destOrd="0" presId="urn:microsoft.com/office/officeart/2016/7/layout/LinearBlockProcessNumbered"/>
    <dgm:cxn modelId="{D985F24B-B40D-BD43-AE91-94259D6AE1C3}" type="presOf" srcId="{65F62399-7E81-4BEC-8C41-9403EE2A5F62}" destId="{534C8C21-D0F8-334E-B483-AED92FC1DBA6}" srcOrd="0" destOrd="0" presId="urn:microsoft.com/office/officeart/2016/7/layout/LinearBlockProcessNumbered"/>
    <dgm:cxn modelId="{F1487354-82BE-734F-8CA2-0E26E9FDB87D}" type="presOf" srcId="{CE212215-FE4E-4872-AC1E-20FB9A75E75F}" destId="{B6C4192F-49A4-9A47-AABF-880D515CDC5D}" srcOrd="1" destOrd="0" presId="urn:microsoft.com/office/officeart/2016/7/layout/LinearBlockProcessNumbered"/>
    <dgm:cxn modelId="{745F2761-0B17-47FF-8018-AD73286CA5CC}" srcId="{04D892D4-FFF9-4D75-BEDB-50C26792EA70}" destId="{901D67B0-2390-4192-9F52-F1B586936A32}" srcOrd="0" destOrd="0" parTransId="{353D897E-F23D-46B5-AC2B-1E086FC05505}" sibTransId="{65F62399-7E81-4BEC-8C41-9403EE2A5F62}"/>
    <dgm:cxn modelId="{23F2E4A4-768E-9E4E-9D64-85A267862A3B}" type="presOf" srcId="{CE212215-FE4E-4872-AC1E-20FB9A75E75F}" destId="{B83B2963-FF65-A045-B047-A9051982C777}" srcOrd="0" destOrd="0" presId="urn:microsoft.com/office/officeart/2016/7/layout/LinearBlockProcessNumbered"/>
    <dgm:cxn modelId="{F120DAA9-316B-2246-9155-77AC0C552B03}" type="presOf" srcId="{A91041DD-8892-4294-BD76-C2CECD15FFAC}" destId="{186D7D03-78E1-2F41-9CAB-9800FA790342}" srcOrd="0" destOrd="0" presId="urn:microsoft.com/office/officeart/2016/7/layout/LinearBlockProcessNumbered"/>
    <dgm:cxn modelId="{A346EFAD-EAA2-4399-91E4-A69537A5080F}" srcId="{04D892D4-FFF9-4D75-BEDB-50C26792EA70}" destId="{6E8299CC-0CD6-4809-BCB7-B77E5B2FFE65}" srcOrd="1" destOrd="0" parTransId="{8744BED5-7618-4C21-BA4D-E1E58EDD0FD9}" sibTransId="{96CC3622-0E9F-4F88-8683-F6BAFE16A7DE}"/>
    <dgm:cxn modelId="{2E8A93B5-AD8A-664F-AC76-1C6689EA1E7E}" type="presOf" srcId="{04D892D4-FFF9-4D75-BEDB-50C26792EA70}" destId="{E4484852-ED03-7440-8F91-477289B2A289}" srcOrd="0" destOrd="0" presId="urn:microsoft.com/office/officeart/2016/7/layout/LinearBlockProcessNumbered"/>
    <dgm:cxn modelId="{875AA5EA-66C1-7E4F-BC9B-62E3C5DF4620}" type="presOf" srcId="{901D67B0-2390-4192-9F52-F1B586936A32}" destId="{ABB708B0-9FB5-3840-8A55-AEEF2ACFE2EE}" srcOrd="0" destOrd="0" presId="urn:microsoft.com/office/officeart/2016/7/layout/LinearBlockProcessNumbered"/>
    <dgm:cxn modelId="{B9224EED-4747-4D32-9E42-18EBF2B8B571}" srcId="{04D892D4-FFF9-4D75-BEDB-50C26792EA70}" destId="{CE212215-FE4E-4872-AC1E-20FB9A75E75F}" srcOrd="2" destOrd="0" parTransId="{F63DCA97-47E0-41E2-92BA-2D10771F756C}" sibTransId="{A91041DD-8892-4294-BD76-C2CECD15FFAC}"/>
    <dgm:cxn modelId="{42F661FC-F5F4-AD4A-ACA9-35835D13E7CE}" type="presOf" srcId="{6E8299CC-0CD6-4809-BCB7-B77E5B2FFE65}" destId="{F63ABB21-7778-F941-A5ED-72DBA99EF3A6}" srcOrd="1" destOrd="0" presId="urn:microsoft.com/office/officeart/2016/7/layout/LinearBlockProcessNumbered"/>
    <dgm:cxn modelId="{9AB43460-5606-E64A-8C36-8D16F1EB7C25}" type="presParOf" srcId="{E4484852-ED03-7440-8F91-477289B2A289}" destId="{4BCA4A2B-0718-514F-AAE8-08018EA86164}" srcOrd="0" destOrd="0" presId="urn:microsoft.com/office/officeart/2016/7/layout/LinearBlockProcessNumbered"/>
    <dgm:cxn modelId="{6DB92BBF-CF3F-634C-B47B-A403E7D85EFF}" type="presParOf" srcId="{4BCA4A2B-0718-514F-AAE8-08018EA86164}" destId="{ABB708B0-9FB5-3840-8A55-AEEF2ACFE2EE}" srcOrd="0" destOrd="0" presId="urn:microsoft.com/office/officeart/2016/7/layout/LinearBlockProcessNumbered"/>
    <dgm:cxn modelId="{A89ADD81-EEB4-A342-A440-87B8F3670F03}" type="presParOf" srcId="{4BCA4A2B-0718-514F-AAE8-08018EA86164}" destId="{534C8C21-D0F8-334E-B483-AED92FC1DBA6}" srcOrd="1" destOrd="0" presId="urn:microsoft.com/office/officeart/2016/7/layout/LinearBlockProcessNumbered"/>
    <dgm:cxn modelId="{DE0FE6E8-352D-7A4C-9EEC-22281B3C0868}" type="presParOf" srcId="{4BCA4A2B-0718-514F-AAE8-08018EA86164}" destId="{383CC438-A269-A24A-9CD4-4E3F511261CB}" srcOrd="2" destOrd="0" presId="urn:microsoft.com/office/officeart/2016/7/layout/LinearBlockProcessNumbered"/>
    <dgm:cxn modelId="{E167CA2F-0D03-D14F-BEAE-2B0D3F6B3C01}" type="presParOf" srcId="{E4484852-ED03-7440-8F91-477289B2A289}" destId="{5DE7F59C-DB5E-0745-BB23-73FAE9BD8B02}" srcOrd="1" destOrd="0" presId="urn:microsoft.com/office/officeart/2016/7/layout/LinearBlockProcessNumbered"/>
    <dgm:cxn modelId="{5C17C56C-75B0-2441-A8FA-38E5FE614346}" type="presParOf" srcId="{E4484852-ED03-7440-8F91-477289B2A289}" destId="{CD084524-829D-2D47-9E39-12411E4FA788}" srcOrd="2" destOrd="0" presId="urn:microsoft.com/office/officeart/2016/7/layout/LinearBlockProcessNumbered"/>
    <dgm:cxn modelId="{94769D34-FD40-434A-BE4C-44C90391DE30}" type="presParOf" srcId="{CD084524-829D-2D47-9E39-12411E4FA788}" destId="{3D2A67C0-F75A-2B41-B06C-55519AE2AC59}" srcOrd="0" destOrd="0" presId="urn:microsoft.com/office/officeart/2016/7/layout/LinearBlockProcessNumbered"/>
    <dgm:cxn modelId="{717DBF2A-C7EB-8241-98AD-68030D5CB4CF}" type="presParOf" srcId="{CD084524-829D-2D47-9E39-12411E4FA788}" destId="{70FBBE5E-D68A-474A-AC82-0985661DE793}" srcOrd="1" destOrd="0" presId="urn:microsoft.com/office/officeart/2016/7/layout/LinearBlockProcessNumbered"/>
    <dgm:cxn modelId="{C4F21AA4-D657-064D-9626-B02E55C3E81C}" type="presParOf" srcId="{CD084524-829D-2D47-9E39-12411E4FA788}" destId="{F63ABB21-7778-F941-A5ED-72DBA99EF3A6}" srcOrd="2" destOrd="0" presId="urn:microsoft.com/office/officeart/2016/7/layout/LinearBlockProcessNumbered"/>
    <dgm:cxn modelId="{E1563CEF-A600-A343-92A7-CA92CE9BE713}" type="presParOf" srcId="{E4484852-ED03-7440-8F91-477289B2A289}" destId="{50345E88-5ECD-4B4D-BB00-F1E7FFF3B9BD}" srcOrd="3" destOrd="0" presId="urn:microsoft.com/office/officeart/2016/7/layout/LinearBlockProcessNumbered"/>
    <dgm:cxn modelId="{F92BDC72-C56D-A84F-AE99-E908D27665DF}" type="presParOf" srcId="{E4484852-ED03-7440-8F91-477289B2A289}" destId="{5FF9739F-BFDE-7D40-AE69-381B81871E8D}" srcOrd="4" destOrd="0" presId="urn:microsoft.com/office/officeart/2016/7/layout/LinearBlockProcessNumbered"/>
    <dgm:cxn modelId="{ECA32149-3093-E541-ACFB-E7A31FDF43C9}" type="presParOf" srcId="{5FF9739F-BFDE-7D40-AE69-381B81871E8D}" destId="{B83B2963-FF65-A045-B047-A9051982C777}" srcOrd="0" destOrd="0" presId="urn:microsoft.com/office/officeart/2016/7/layout/LinearBlockProcessNumbered"/>
    <dgm:cxn modelId="{D33ED0A2-FABE-A848-ADFD-D19F0A64C361}" type="presParOf" srcId="{5FF9739F-BFDE-7D40-AE69-381B81871E8D}" destId="{186D7D03-78E1-2F41-9CAB-9800FA790342}" srcOrd="1" destOrd="0" presId="urn:microsoft.com/office/officeart/2016/7/layout/LinearBlockProcessNumbered"/>
    <dgm:cxn modelId="{16D0D951-3523-6947-AAEA-1E0494416DA5}" type="presParOf" srcId="{5FF9739F-BFDE-7D40-AE69-381B81871E8D}" destId="{B6C4192F-49A4-9A47-AABF-880D515CDC5D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3BB0B-99B7-2C4D-BD65-2ADFA39A86B1}">
      <dsp:nvSpPr>
        <dsp:cNvPr id="0" name=""/>
        <dsp:cNvSpPr/>
      </dsp:nvSpPr>
      <dsp:spPr>
        <a:xfrm>
          <a:off x="0" y="601"/>
          <a:ext cx="560705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D2EDBA-AB80-9741-89F0-1D2C5F519605}">
      <dsp:nvSpPr>
        <dsp:cNvPr id="0" name=""/>
        <dsp:cNvSpPr/>
      </dsp:nvSpPr>
      <dsp:spPr>
        <a:xfrm>
          <a:off x="0" y="601"/>
          <a:ext cx="5607050" cy="98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Obstruction</a:t>
          </a:r>
        </a:p>
      </dsp:txBody>
      <dsp:txXfrm>
        <a:off x="0" y="601"/>
        <a:ext cx="5607050" cy="985279"/>
      </dsp:txXfrm>
    </dsp:sp>
    <dsp:sp modelId="{1C457F50-0747-0D4A-B6ED-0567B0134041}">
      <dsp:nvSpPr>
        <dsp:cNvPr id="0" name=""/>
        <dsp:cNvSpPr/>
      </dsp:nvSpPr>
      <dsp:spPr>
        <a:xfrm>
          <a:off x="0" y="985880"/>
          <a:ext cx="560705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DFFD059-0A6B-3947-BCDE-1F4FEACD9411}">
      <dsp:nvSpPr>
        <dsp:cNvPr id="0" name=""/>
        <dsp:cNvSpPr/>
      </dsp:nvSpPr>
      <dsp:spPr>
        <a:xfrm>
          <a:off x="0" y="985880"/>
          <a:ext cx="5607050" cy="98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Malposition</a:t>
          </a:r>
        </a:p>
      </dsp:txBody>
      <dsp:txXfrm>
        <a:off x="0" y="985880"/>
        <a:ext cx="5607050" cy="985279"/>
      </dsp:txXfrm>
    </dsp:sp>
    <dsp:sp modelId="{5120936C-16A8-3A42-8687-6F5FB14E5F64}">
      <dsp:nvSpPr>
        <dsp:cNvPr id="0" name=""/>
        <dsp:cNvSpPr/>
      </dsp:nvSpPr>
      <dsp:spPr>
        <a:xfrm>
          <a:off x="0" y="1971160"/>
          <a:ext cx="560705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8D515C-5750-4F4E-9C9E-17F3150B4E0C}">
      <dsp:nvSpPr>
        <dsp:cNvPr id="0" name=""/>
        <dsp:cNvSpPr/>
      </dsp:nvSpPr>
      <dsp:spPr>
        <a:xfrm>
          <a:off x="0" y="1971160"/>
          <a:ext cx="5607050" cy="98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Infection</a:t>
          </a:r>
        </a:p>
      </dsp:txBody>
      <dsp:txXfrm>
        <a:off x="0" y="1971160"/>
        <a:ext cx="5607050" cy="985279"/>
      </dsp:txXfrm>
    </dsp:sp>
    <dsp:sp modelId="{55595A53-993B-F743-A742-C40E99EF0A01}">
      <dsp:nvSpPr>
        <dsp:cNvPr id="0" name=""/>
        <dsp:cNvSpPr/>
      </dsp:nvSpPr>
      <dsp:spPr>
        <a:xfrm>
          <a:off x="0" y="2956439"/>
          <a:ext cx="560705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327D129-99E7-294D-90CB-72ACA903ED79}">
      <dsp:nvSpPr>
        <dsp:cNvPr id="0" name=""/>
        <dsp:cNvSpPr/>
      </dsp:nvSpPr>
      <dsp:spPr>
        <a:xfrm>
          <a:off x="0" y="2956439"/>
          <a:ext cx="5607050" cy="98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Disconnection/migration</a:t>
          </a:r>
        </a:p>
      </dsp:txBody>
      <dsp:txXfrm>
        <a:off x="0" y="2956439"/>
        <a:ext cx="5607050" cy="985279"/>
      </dsp:txXfrm>
    </dsp:sp>
    <dsp:sp modelId="{FEEBAD89-FB96-3847-919C-0F60ABCD9C76}">
      <dsp:nvSpPr>
        <dsp:cNvPr id="0" name=""/>
        <dsp:cNvSpPr/>
      </dsp:nvSpPr>
      <dsp:spPr>
        <a:xfrm>
          <a:off x="0" y="3941719"/>
          <a:ext cx="560705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49A5FC4-EA1F-8343-8A39-21FBE525FF7E}">
      <dsp:nvSpPr>
        <dsp:cNvPr id="0" name=""/>
        <dsp:cNvSpPr/>
      </dsp:nvSpPr>
      <dsp:spPr>
        <a:xfrm>
          <a:off x="0" y="3941719"/>
          <a:ext cx="5607050" cy="98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Dysfunction: over/underdrainage</a:t>
          </a:r>
        </a:p>
      </dsp:txBody>
      <dsp:txXfrm>
        <a:off x="0" y="3941719"/>
        <a:ext cx="5607050" cy="985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C5253E-F5BC-D14E-A5D9-BF7B7CF1904E}">
      <dsp:nvSpPr>
        <dsp:cNvPr id="0" name=""/>
        <dsp:cNvSpPr/>
      </dsp:nvSpPr>
      <dsp:spPr>
        <a:xfrm>
          <a:off x="0" y="1047559"/>
          <a:ext cx="560705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C89EF-96EA-A441-8D67-383F819B2312}">
      <dsp:nvSpPr>
        <dsp:cNvPr id="0" name=""/>
        <dsp:cNvSpPr/>
      </dsp:nvSpPr>
      <dsp:spPr>
        <a:xfrm>
          <a:off x="280352" y="634279"/>
          <a:ext cx="3924935" cy="8265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353" tIns="0" rIns="14835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Low pressure hydrocephalic state (LL)</a:t>
          </a:r>
        </a:p>
      </dsp:txBody>
      <dsp:txXfrm>
        <a:off x="320701" y="674628"/>
        <a:ext cx="3844237" cy="745862"/>
      </dsp:txXfrm>
    </dsp:sp>
    <dsp:sp modelId="{E399AF28-A6E8-0240-9068-E9A5A514CF34}">
      <dsp:nvSpPr>
        <dsp:cNvPr id="0" name=""/>
        <dsp:cNvSpPr/>
      </dsp:nvSpPr>
      <dsp:spPr>
        <a:xfrm>
          <a:off x="0" y="2317639"/>
          <a:ext cx="560705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5175944"/>
              <a:satOff val="22930"/>
              <a:lumOff val="-843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4435FB-6BCB-DE4E-BF91-B1D29E04CAF6}">
      <dsp:nvSpPr>
        <dsp:cNvPr id="0" name=""/>
        <dsp:cNvSpPr/>
      </dsp:nvSpPr>
      <dsp:spPr>
        <a:xfrm>
          <a:off x="280352" y="1904359"/>
          <a:ext cx="3924935" cy="826560"/>
        </a:xfrm>
        <a:prstGeom prst="roundRect">
          <a:avLst/>
        </a:prstGeom>
        <a:gradFill rotWithShape="0">
          <a:gsLst>
            <a:gs pos="0">
              <a:schemeClr val="accent2">
                <a:hueOff val="-5175944"/>
                <a:satOff val="22930"/>
                <a:lumOff val="-8432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5175944"/>
                <a:satOff val="22930"/>
                <a:lumOff val="-8432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5175944"/>
                <a:satOff val="22930"/>
                <a:lumOff val="-8432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353" tIns="0" rIns="14835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Shunts and headaches/SVS (DH)</a:t>
          </a:r>
        </a:p>
      </dsp:txBody>
      <dsp:txXfrm>
        <a:off x="320701" y="1944708"/>
        <a:ext cx="3844237" cy="745862"/>
      </dsp:txXfrm>
    </dsp:sp>
    <dsp:sp modelId="{926E8D89-0EF9-5E48-9A05-BE4A6A8848ED}">
      <dsp:nvSpPr>
        <dsp:cNvPr id="0" name=""/>
        <dsp:cNvSpPr/>
      </dsp:nvSpPr>
      <dsp:spPr>
        <a:xfrm>
          <a:off x="0" y="3587720"/>
          <a:ext cx="560705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0351888"/>
              <a:satOff val="45859"/>
              <a:lumOff val="-1686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538D9B-076A-6743-9E7D-765AACD13461}">
      <dsp:nvSpPr>
        <dsp:cNvPr id="0" name=""/>
        <dsp:cNvSpPr/>
      </dsp:nvSpPr>
      <dsp:spPr>
        <a:xfrm>
          <a:off x="280352" y="3174440"/>
          <a:ext cx="3924935" cy="826560"/>
        </a:xfrm>
        <a:prstGeom prst="roundRect">
          <a:avLst/>
        </a:prstGeom>
        <a:gradFill rotWithShape="0">
          <a:gsLst>
            <a:gs pos="0">
              <a:schemeClr val="accent2">
                <a:hueOff val="-10351888"/>
                <a:satOff val="45859"/>
                <a:lumOff val="-168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0351888"/>
                <a:satOff val="45859"/>
                <a:lumOff val="-1686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0351888"/>
                <a:satOff val="45859"/>
                <a:lumOff val="-1686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353" tIns="0" rIns="14835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Shunt malfunction in MMC patients (JA)</a:t>
          </a:r>
        </a:p>
      </dsp:txBody>
      <dsp:txXfrm>
        <a:off x="320701" y="3214789"/>
        <a:ext cx="3844237" cy="7458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32B92-0B99-5141-B4F3-680DA0215DD3}">
      <dsp:nvSpPr>
        <dsp:cNvPr id="0" name=""/>
        <dsp:cNvSpPr/>
      </dsp:nvSpPr>
      <dsp:spPr>
        <a:xfrm>
          <a:off x="0" y="601"/>
          <a:ext cx="56070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F412E03-A31C-3C44-82AE-3FDC9498276A}">
      <dsp:nvSpPr>
        <dsp:cNvPr id="0" name=""/>
        <dsp:cNvSpPr/>
      </dsp:nvSpPr>
      <dsp:spPr>
        <a:xfrm>
          <a:off x="0" y="601"/>
          <a:ext cx="5607050" cy="98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Most difficult to understand and difficult to treat</a:t>
          </a:r>
        </a:p>
      </dsp:txBody>
      <dsp:txXfrm>
        <a:off x="0" y="601"/>
        <a:ext cx="5607050" cy="985279"/>
      </dsp:txXfrm>
    </dsp:sp>
    <dsp:sp modelId="{6E876D8D-7976-E14E-9706-15675F8C93AD}">
      <dsp:nvSpPr>
        <dsp:cNvPr id="0" name=""/>
        <dsp:cNvSpPr/>
      </dsp:nvSpPr>
      <dsp:spPr>
        <a:xfrm>
          <a:off x="0" y="985880"/>
          <a:ext cx="56070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27F8FF-7B45-F844-BDB3-3DAF7792525B}">
      <dsp:nvSpPr>
        <dsp:cNvPr id="0" name=""/>
        <dsp:cNvSpPr/>
      </dsp:nvSpPr>
      <dsp:spPr>
        <a:xfrm>
          <a:off x="0" y="985880"/>
          <a:ext cx="5607050" cy="98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Unique to infantile hydrocephalus/spina bifida</a:t>
          </a:r>
        </a:p>
      </dsp:txBody>
      <dsp:txXfrm>
        <a:off x="0" y="985880"/>
        <a:ext cx="5607050" cy="985279"/>
      </dsp:txXfrm>
    </dsp:sp>
    <dsp:sp modelId="{3AFE102D-FD7A-7240-B9DD-D8370320420E}">
      <dsp:nvSpPr>
        <dsp:cNvPr id="0" name=""/>
        <dsp:cNvSpPr/>
      </dsp:nvSpPr>
      <dsp:spPr>
        <a:xfrm>
          <a:off x="0" y="1971160"/>
          <a:ext cx="56070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B9F7FEC-313E-994A-8E29-8C18C14DE4DC}">
      <dsp:nvSpPr>
        <dsp:cNvPr id="0" name=""/>
        <dsp:cNvSpPr/>
      </dsp:nvSpPr>
      <dsp:spPr>
        <a:xfrm>
          <a:off x="0" y="1971160"/>
          <a:ext cx="5607050" cy="98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Underlying etiology similar to pseudotumor cerebri</a:t>
          </a:r>
        </a:p>
      </dsp:txBody>
      <dsp:txXfrm>
        <a:off x="0" y="1971160"/>
        <a:ext cx="5607050" cy="985279"/>
      </dsp:txXfrm>
    </dsp:sp>
    <dsp:sp modelId="{0D3D4CF4-B448-0145-8E5D-BA1B18EF09AD}">
      <dsp:nvSpPr>
        <dsp:cNvPr id="0" name=""/>
        <dsp:cNvSpPr/>
      </dsp:nvSpPr>
      <dsp:spPr>
        <a:xfrm>
          <a:off x="0" y="2956439"/>
          <a:ext cx="56070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65C7E3C-54A2-C348-93E2-33A2D62899F6}">
      <dsp:nvSpPr>
        <dsp:cNvPr id="0" name=""/>
        <dsp:cNvSpPr/>
      </dsp:nvSpPr>
      <dsp:spPr>
        <a:xfrm>
          <a:off x="0" y="2956439"/>
          <a:ext cx="5607050" cy="98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↑ sagittal sinus pressure (P atrium↑ or venous outflow obstruction)</a:t>
          </a:r>
        </a:p>
      </dsp:txBody>
      <dsp:txXfrm>
        <a:off x="0" y="2956439"/>
        <a:ext cx="5607050" cy="985279"/>
      </dsp:txXfrm>
    </dsp:sp>
    <dsp:sp modelId="{12F3BE21-6774-E84A-82E9-A9B8476DEF4C}">
      <dsp:nvSpPr>
        <dsp:cNvPr id="0" name=""/>
        <dsp:cNvSpPr/>
      </dsp:nvSpPr>
      <dsp:spPr>
        <a:xfrm>
          <a:off x="0" y="3941719"/>
          <a:ext cx="56070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73ACBD1-DDC4-5A4D-90C7-48FF820A1A16}">
      <dsp:nvSpPr>
        <dsp:cNvPr id="0" name=""/>
        <dsp:cNvSpPr/>
      </dsp:nvSpPr>
      <dsp:spPr>
        <a:xfrm>
          <a:off x="0" y="3941719"/>
          <a:ext cx="5607050" cy="98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DEFINED AS:  Severely increased ICP without ventricular dilation</a:t>
          </a:r>
        </a:p>
      </dsp:txBody>
      <dsp:txXfrm>
        <a:off x="0" y="3941719"/>
        <a:ext cx="5607050" cy="9852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81959-1D64-1842-B563-183716F3F25A}">
      <dsp:nvSpPr>
        <dsp:cNvPr id="0" name=""/>
        <dsp:cNvSpPr/>
      </dsp:nvSpPr>
      <dsp:spPr>
        <a:xfrm>
          <a:off x="0" y="4328160"/>
          <a:ext cx="6151562" cy="9468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After shunt insertion CSF absorption preferentially through ventricle (Shunt opening pressure below </a:t>
          </a:r>
          <a:r>
            <a:rPr lang="en-US" sz="1700" kern="1200" dirty="0" err="1"/>
            <a:t>P</a:t>
          </a:r>
          <a:r>
            <a:rPr lang="en-US" sz="1700" kern="1200" baseline="-25000" dirty="0" err="1"/>
            <a:t>ss</a:t>
          </a:r>
          <a:r>
            <a:rPr lang="en-US" sz="1700" kern="1200" dirty="0"/>
            <a:t> )</a:t>
          </a:r>
          <a:br>
            <a:rPr lang="en-US" sz="1700" kern="1200" dirty="0"/>
          </a:br>
          <a:endParaRPr lang="en-US" sz="1700" kern="1200" dirty="0"/>
        </a:p>
      </dsp:txBody>
      <dsp:txXfrm>
        <a:off x="0" y="4328160"/>
        <a:ext cx="6151562" cy="946895"/>
      </dsp:txXfrm>
    </dsp:sp>
    <dsp:sp modelId="{3D7A800B-FACB-D54B-A011-4563C7257982}">
      <dsp:nvSpPr>
        <dsp:cNvPr id="0" name=""/>
        <dsp:cNvSpPr/>
      </dsp:nvSpPr>
      <dsp:spPr>
        <a:xfrm rot="10800000">
          <a:off x="0" y="2886038"/>
          <a:ext cx="6151562" cy="1456325"/>
        </a:xfrm>
        <a:prstGeom prst="upArrowCallout">
          <a:avLst/>
        </a:prstGeom>
        <a:solidFill>
          <a:schemeClr val="accent2">
            <a:hueOff val="-3450629"/>
            <a:satOff val="15286"/>
            <a:lumOff val="-56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Sutures open </a:t>
          </a:r>
          <a:r>
            <a:rPr lang="en-US" sz="1700" kern="1200" dirty="0">
              <a:sym typeface="Wingdings" panose="05000000000000000000" pitchFamily="2" charset="2"/>
            </a:rPr>
            <a:t></a:t>
          </a:r>
          <a:r>
            <a:rPr lang="en-US" sz="1700" kern="1200" dirty="0"/>
            <a:t> High ICP distend ventricles </a:t>
          </a:r>
        </a:p>
      </dsp:txBody>
      <dsp:txXfrm rot="10800000">
        <a:off x="0" y="2886038"/>
        <a:ext cx="6151562" cy="946276"/>
      </dsp:txXfrm>
    </dsp:sp>
    <dsp:sp modelId="{3F59537B-CF34-2347-B0E0-DA17FEC2909A}">
      <dsp:nvSpPr>
        <dsp:cNvPr id="0" name=""/>
        <dsp:cNvSpPr/>
      </dsp:nvSpPr>
      <dsp:spPr>
        <a:xfrm rot="10800000">
          <a:off x="0" y="1443916"/>
          <a:ext cx="6151562" cy="1456325"/>
        </a:xfrm>
        <a:prstGeom prst="upArrowCallout">
          <a:avLst/>
        </a:prstGeom>
        <a:solidFill>
          <a:schemeClr val="accent2">
            <a:hueOff val="-6901259"/>
            <a:satOff val="30573"/>
            <a:lumOff val="-112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Untreated HCP: high ICP drives CSF outflow through venous system  </a:t>
          </a:r>
        </a:p>
      </dsp:txBody>
      <dsp:txXfrm rot="10800000">
        <a:off x="0" y="1443916"/>
        <a:ext cx="6151562" cy="946276"/>
      </dsp:txXfrm>
    </dsp:sp>
    <dsp:sp modelId="{5647E79F-03FE-2A44-A52F-26343352E8EF}">
      <dsp:nvSpPr>
        <dsp:cNvPr id="0" name=""/>
        <dsp:cNvSpPr/>
      </dsp:nvSpPr>
      <dsp:spPr>
        <a:xfrm rot="10800000">
          <a:off x="0" y="1793"/>
          <a:ext cx="6151562" cy="1456325"/>
        </a:xfrm>
        <a:prstGeom prst="upArrowCallout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Free communication between ventricles and CSAS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Venous outflow impaired</a:t>
          </a:r>
        </a:p>
      </dsp:txBody>
      <dsp:txXfrm rot="10800000">
        <a:off x="0" y="1793"/>
        <a:ext cx="6151562" cy="9462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335B05-EB18-0D49-A380-A1B7DE4C1933}">
      <dsp:nvSpPr>
        <dsp:cNvPr id="0" name=""/>
        <dsp:cNvSpPr/>
      </dsp:nvSpPr>
      <dsp:spPr>
        <a:xfrm>
          <a:off x="0" y="3972164"/>
          <a:ext cx="6151562" cy="130375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Ventricles remain small and ICP is high: 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TMP = ↑ P </a:t>
          </a:r>
          <a:r>
            <a:rPr lang="en-US" sz="2500" kern="1200" baseline="-25000" dirty="0"/>
            <a:t>ventricle </a:t>
          </a:r>
          <a:r>
            <a:rPr lang="en-US" sz="2500" kern="1200" dirty="0"/>
            <a:t>– ↑ P</a:t>
          </a:r>
          <a:r>
            <a:rPr lang="en-US" sz="2500" kern="1200" baseline="-25000" dirty="0"/>
            <a:t>CSAS</a:t>
          </a:r>
          <a:endParaRPr lang="en-US" sz="2500" kern="1200" dirty="0"/>
        </a:p>
      </dsp:txBody>
      <dsp:txXfrm>
        <a:off x="0" y="3972164"/>
        <a:ext cx="6151562" cy="1303752"/>
      </dsp:txXfrm>
    </dsp:sp>
    <dsp:sp modelId="{3528986B-531B-FC46-A397-819E3EF89177}">
      <dsp:nvSpPr>
        <dsp:cNvPr id="0" name=""/>
        <dsp:cNvSpPr/>
      </dsp:nvSpPr>
      <dsp:spPr>
        <a:xfrm rot="10800000">
          <a:off x="0" y="1986548"/>
          <a:ext cx="6151562" cy="2005172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High venous pressure has remained: CSAS pressure ↑</a:t>
          </a:r>
        </a:p>
      </dsp:txBody>
      <dsp:txXfrm rot="10800000">
        <a:off x="0" y="1986548"/>
        <a:ext cx="6151562" cy="1302901"/>
      </dsp:txXfrm>
    </dsp:sp>
    <dsp:sp modelId="{22388D28-504E-B941-8130-D33D8D89FDD3}">
      <dsp:nvSpPr>
        <dsp:cNvPr id="0" name=""/>
        <dsp:cNvSpPr/>
      </dsp:nvSpPr>
      <dsp:spPr>
        <a:xfrm rot="10800000">
          <a:off x="0" y="932"/>
          <a:ext cx="6151562" cy="2005172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Ventricles collapse around shunt catheter/ Shift of septum pellucidum occludes Monroe</a:t>
          </a:r>
        </a:p>
      </dsp:txBody>
      <dsp:txXfrm rot="10800000">
        <a:off x="0" y="932"/>
        <a:ext cx="6151562" cy="13029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708B0-9FB5-3840-8A55-AEEF2ACFE2EE}">
      <dsp:nvSpPr>
        <dsp:cNvPr id="0" name=""/>
        <dsp:cNvSpPr/>
      </dsp:nvSpPr>
      <dsp:spPr>
        <a:xfrm>
          <a:off x="801" y="0"/>
          <a:ext cx="3246834" cy="31019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715" tIns="0" rIns="320715" bIns="33020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1. Addition of ASD</a:t>
          </a:r>
        </a:p>
      </dsp:txBody>
      <dsp:txXfrm>
        <a:off x="801" y="1240789"/>
        <a:ext cx="3246834" cy="1861185"/>
      </dsp:txXfrm>
    </dsp:sp>
    <dsp:sp modelId="{534C8C21-D0F8-334E-B483-AED92FC1DBA6}">
      <dsp:nvSpPr>
        <dsp:cNvPr id="0" name=""/>
        <dsp:cNvSpPr/>
      </dsp:nvSpPr>
      <dsp:spPr>
        <a:xfrm>
          <a:off x="801" y="0"/>
          <a:ext cx="3246834" cy="1240790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715" tIns="165100" rIns="320715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01" y="0"/>
        <a:ext cx="3246834" cy="1240790"/>
      </dsp:txXfrm>
    </dsp:sp>
    <dsp:sp modelId="{3D2A67C0-F75A-2B41-B06C-55519AE2AC59}">
      <dsp:nvSpPr>
        <dsp:cNvPr id="0" name=""/>
        <dsp:cNvSpPr/>
      </dsp:nvSpPr>
      <dsp:spPr>
        <a:xfrm>
          <a:off x="3507382" y="0"/>
          <a:ext cx="3246834" cy="3101975"/>
        </a:xfrm>
        <a:prstGeom prst="rect">
          <a:avLst/>
        </a:prstGeom>
        <a:solidFill>
          <a:schemeClr val="accent2">
            <a:hueOff val="-5175944"/>
            <a:satOff val="22930"/>
            <a:lumOff val="-8432"/>
            <a:alphaOff val="0"/>
          </a:schemeClr>
        </a:solidFill>
        <a:ln w="12700" cap="flat" cmpd="sng" algn="ctr">
          <a:solidFill>
            <a:schemeClr val="accent2">
              <a:hueOff val="-5175944"/>
              <a:satOff val="22930"/>
              <a:lumOff val="-8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715" tIns="0" rIns="320715" bIns="33020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II LP SHUNT    </a:t>
          </a:r>
        </a:p>
      </dsp:txBody>
      <dsp:txXfrm>
        <a:off x="3507382" y="1240789"/>
        <a:ext cx="3246834" cy="1861185"/>
      </dsp:txXfrm>
    </dsp:sp>
    <dsp:sp modelId="{70FBBE5E-D68A-474A-AC82-0985661DE793}">
      <dsp:nvSpPr>
        <dsp:cNvPr id="0" name=""/>
        <dsp:cNvSpPr/>
      </dsp:nvSpPr>
      <dsp:spPr>
        <a:xfrm>
          <a:off x="3507382" y="0"/>
          <a:ext cx="3246834" cy="1240790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715" tIns="165100" rIns="320715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507382" y="0"/>
        <a:ext cx="3246834" cy="1240790"/>
      </dsp:txXfrm>
    </dsp:sp>
    <dsp:sp modelId="{B83B2963-FF65-A045-B047-A9051982C777}">
      <dsp:nvSpPr>
        <dsp:cNvPr id="0" name=""/>
        <dsp:cNvSpPr/>
      </dsp:nvSpPr>
      <dsp:spPr>
        <a:xfrm>
          <a:off x="7013963" y="0"/>
          <a:ext cx="3246834" cy="3101975"/>
        </a:xfrm>
        <a:prstGeom prst="rect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accent2">
              <a:hueOff val="-10351888"/>
              <a:satOff val="45859"/>
              <a:lumOff val="-168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715" tIns="0" rIns="320715" bIns="33020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III CM-to ventricle shunt (Spina bifida/achondroplasia)</a:t>
          </a:r>
        </a:p>
      </dsp:txBody>
      <dsp:txXfrm>
        <a:off x="7013963" y="1240789"/>
        <a:ext cx="3246834" cy="1861185"/>
      </dsp:txXfrm>
    </dsp:sp>
    <dsp:sp modelId="{186D7D03-78E1-2F41-9CAB-9800FA790342}">
      <dsp:nvSpPr>
        <dsp:cNvPr id="0" name=""/>
        <dsp:cNvSpPr/>
      </dsp:nvSpPr>
      <dsp:spPr>
        <a:xfrm>
          <a:off x="7013963" y="0"/>
          <a:ext cx="3246834" cy="1240790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715" tIns="165100" rIns="320715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013963" y="0"/>
        <a:ext cx="3246834" cy="1240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07C33-E9FB-6248-B057-DA0EEDA51ED5}" type="datetimeFigureOut">
              <a:rPr lang="en-US" smtClean="0"/>
              <a:t>9/17/18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751AC-04B1-884A-A7DC-18F49F5CE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1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0B6B-D779-F642-A9CD-299850F996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94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BRAIN TURGOR: </a:t>
            </a:r>
          </a:p>
          <a:p>
            <a:r>
              <a:rPr lang="en-US" sz="2900" dirty="0"/>
              <a:t>Brain parenchyma</a:t>
            </a:r>
          </a:p>
          <a:p>
            <a:pPr marL="342900" indent="-342900"/>
            <a:r>
              <a:rPr lang="en-US" sz="2900" dirty="0"/>
              <a:t>  Blood volume</a:t>
            </a:r>
          </a:p>
          <a:p>
            <a:pPr marL="342900" indent="-342900"/>
            <a:r>
              <a:rPr lang="en-US" sz="2900" dirty="0"/>
              <a:t>  Extracellular fluid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751AC-04B1-884A-A7DC-18F49F5CE0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59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Adult patients: autonomic dysregulation (brainstorming)</a:t>
            </a:r>
          </a:p>
          <a:p>
            <a:r>
              <a:rPr lang="en-US"/>
              <a:t>Supraventricular </a:t>
            </a:r>
            <a:r>
              <a:rPr lang="en-US" err="1"/>
              <a:t>tachyarythmias</a:t>
            </a:r>
            <a:r>
              <a:rPr lang="en-US"/>
              <a:t> (4</a:t>
            </a:r>
            <a:r>
              <a:rPr lang="en-US" baseline="30000"/>
              <a:t>th</a:t>
            </a:r>
            <a:r>
              <a:rPr lang="en-US"/>
              <a:t> Ventricle enlargement)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751AC-04B1-884A-A7DC-18F49F5CE0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87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Protocol for patients not responding to valve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751AC-04B1-884A-A7DC-18F49F5CE0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77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(achondroplasia)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751AC-04B1-884A-A7DC-18F49F5CE0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6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Unlike LPH communication is free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751AC-04B1-884A-A7DC-18F49F5CE0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88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9E9FA-4C29-E54D-A4A1-E79C2F6594FF}" type="datetimeFigureOut">
              <a:rPr lang="en-US" smtClean="0"/>
              <a:t>9/17/18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DEDB-4DC5-F445-A548-2DA6F0759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56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9E9FA-4C29-E54D-A4A1-E79C2F6594FF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DEDB-4DC5-F445-A548-2DA6F0759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9E9FA-4C29-E54D-A4A1-E79C2F6594FF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DEDB-4DC5-F445-A548-2DA6F0759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88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B71C-E660-4B41-8B9B-C87FA86B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1001F-76C3-8C46-A70F-F3B4B3FD6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EB64-84A8-BA4C-A273-00DDAD929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0FCFE2-B969-ED48-A5B6-C30A563EB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9F9CF6-C255-1642-9A66-DF9A9FA76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C02DA9-FC82-9648-9DBF-8CEA1C581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9E9FA-4C29-E54D-A4A1-E79C2F6594FF}" type="datetimeFigureOut">
              <a:rPr lang="en-US" smtClean="0"/>
              <a:t>9/17/18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F17144-43B2-C148-AE0E-ABED5EDAB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DBE332-CBC0-A646-9216-03BD8B5D2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DEDB-4DC5-F445-A548-2DA6F0759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07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9E9FA-4C29-E54D-A4A1-E79C2F6594FF}" type="datetimeFigureOut">
              <a:rPr lang="en-US" smtClean="0"/>
              <a:t>9/17/18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DEDB-4DC5-F445-A548-2DA6F0759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6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9E9FA-4C29-E54D-A4A1-E79C2F6594FF}" type="datetimeFigureOut">
              <a:rPr lang="en-US" smtClean="0"/>
              <a:t>9/17/18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DEDB-4DC5-F445-A548-2DA6F0759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97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9E9FA-4C29-E54D-A4A1-E79C2F6594FF}" type="datetimeFigureOut">
              <a:rPr lang="en-US" smtClean="0"/>
              <a:t>9/17/18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DEDB-4DC5-F445-A548-2DA6F0759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0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9E9FA-4C29-E54D-A4A1-E79C2F6594FF}" type="datetimeFigureOut">
              <a:rPr lang="en-US" smtClean="0"/>
              <a:t>9/17/18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DEDB-4DC5-F445-A548-2DA6F075906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81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9E9FA-4C29-E54D-A4A1-E79C2F6594FF}" type="datetimeFigureOut">
              <a:rPr lang="en-US" smtClean="0"/>
              <a:t>9/17/18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DEDB-4DC5-F445-A548-2DA6F0759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36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9E9FA-4C29-E54D-A4A1-E79C2F6594FF}" type="datetimeFigureOut">
              <a:rPr lang="en-US" smtClean="0"/>
              <a:t>9/17/18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DEDB-4DC5-F445-A548-2DA6F0759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69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9E9FA-4C29-E54D-A4A1-E79C2F6594FF}" type="datetimeFigureOut">
              <a:rPr lang="en-US" smtClean="0"/>
              <a:t>9/17/18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DEDB-4DC5-F445-A548-2DA6F0759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8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6B9E9FA-4C29-E54D-A4A1-E79C2F6594FF}" type="datetimeFigureOut">
              <a:rPr lang="en-US" smtClean="0"/>
              <a:t>9/17/18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DEDB-4DC5-F445-A548-2DA6F0759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33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6B9E9FA-4C29-E54D-A4A1-E79C2F6594FF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AE9FDEDB-4DC5-F445-A548-2DA6F0759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C4335-9312-5F45-85C7-9A456C59A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198" y="2474895"/>
            <a:ext cx="6212764" cy="1908215"/>
          </a:xfrm>
          <a:noFill/>
          <a:ln>
            <a:solidFill>
              <a:schemeClr val="tx1"/>
            </a:solidFill>
          </a:ln>
        </p:spPr>
        <p:txBody>
          <a:bodyPr wrap="square">
            <a:normAutofit/>
          </a:bodyPr>
          <a:lstStyle/>
          <a:p>
            <a:r>
              <a:rPr lang="en-US" sz="3700">
                <a:solidFill>
                  <a:schemeClr val="tx1"/>
                </a:solidFill>
              </a:rPr>
              <a:t>Complications of the treatment of hydrocephalus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7A82F3-F6C4-4325-8C9C-7DF1AD06B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0"/>
            <a:ext cx="4062128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279AB2-6A18-614E-BA51-298707F5CC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31802" y="2173266"/>
            <a:ext cx="3658268" cy="2511468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tx2">
                    <a:lumMod val="90000"/>
                  </a:schemeClr>
                </a:solidFill>
              </a:rPr>
              <a:t>Marike </a:t>
            </a:r>
            <a:r>
              <a:rPr lang="en-US" sz="2400" dirty="0" err="1">
                <a:solidFill>
                  <a:schemeClr val="tx2">
                    <a:lumMod val="90000"/>
                  </a:schemeClr>
                </a:solidFill>
              </a:rPr>
              <a:t>Zwienenberg</a:t>
            </a:r>
            <a:r>
              <a:rPr lang="en-US" sz="2400" dirty="0">
                <a:solidFill>
                  <a:schemeClr val="tx2">
                    <a:lumMod val="90000"/>
                  </a:schemeClr>
                </a:solidFill>
              </a:rPr>
              <a:t>, MD</a:t>
            </a:r>
          </a:p>
          <a:p>
            <a:r>
              <a:rPr lang="en-US" sz="2400" dirty="0">
                <a:solidFill>
                  <a:schemeClr val="tx2">
                    <a:lumMod val="90000"/>
                  </a:schemeClr>
                </a:solidFill>
              </a:rPr>
              <a:t>9-17-18</a:t>
            </a:r>
          </a:p>
        </p:txBody>
      </p:sp>
    </p:spTree>
    <p:extLst>
      <p:ext uri="{BB962C8B-B14F-4D97-AF65-F5344CB8AC3E}">
        <p14:creationId xmlns:p14="http://schemas.microsoft.com/office/powerpoint/2010/main" val="2730659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2D12D-4E8B-4F47-A2D3-2302DD538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ORIGIN OF LPH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04140B38-A5F1-A146-BB7F-EFADBC773FDA}"/>
              </a:ext>
            </a:extLst>
          </p:cNvPr>
          <p:cNvSpPr txBox="1">
            <a:spLocks/>
          </p:cNvSpPr>
          <p:nvPr/>
        </p:nvSpPr>
        <p:spPr>
          <a:xfrm>
            <a:off x="371475" y="1890711"/>
            <a:ext cx="11587163" cy="462438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100" b="1" dirty="0"/>
              <a:t>REKATE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800" dirty="0"/>
              <a:t>Cranial base CSF leaks-post LP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800" dirty="0"/>
              <a:t>Lack of communication between ventricles and CSAS-Development of pressure gradient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800" dirty="0"/>
              <a:t> </a:t>
            </a:r>
          </a:p>
          <a:p>
            <a:pPr marL="0" indent="0" algn="ctr">
              <a:buNone/>
            </a:pPr>
            <a:r>
              <a:rPr lang="en-US" sz="3800" b="1" dirty="0"/>
              <a:t>⬆︎⬆︎⬆︎⬆︎TRANS MANTLE PRESSURE (TMP) =P </a:t>
            </a:r>
            <a:r>
              <a:rPr lang="en-US" sz="3800" b="1" baseline="-25000" dirty="0"/>
              <a:t>ventricle </a:t>
            </a:r>
            <a:r>
              <a:rPr lang="en-US" sz="3800" b="1" dirty="0"/>
              <a:t>–P</a:t>
            </a:r>
            <a:r>
              <a:rPr lang="en-US" sz="3800" b="1" baseline="-25000" dirty="0"/>
              <a:t>CSAS                           </a:t>
            </a:r>
            <a:r>
              <a:rPr lang="en-US" sz="3800" baseline="-25000" dirty="0"/>
              <a:t>		</a:t>
            </a:r>
            <a:endParaRPr lang="en-US" sz="3800" dirty="0"/>
          </a:p>
          <a:p>
            <a:pPr marL="1997075" lvl="8" indent="-342900"/>
            <a:r>
              <a:rPr lang="en-US" sz="3800" dirty="0"/>
              <a:t>                                                                       		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800" dirty="0"/>
              <a:t>⬆︎↑TMP </a:t>
            </a:r>
            <a:r>
              <a:rPr lang="en-US" sz="3800" dirty="0">
                <a:sym typeface="Wingdings" pitchFamily="2" charset="2"/>
              </a:rPr>
              <a:t> </a:t>
            </a:r>
            <a:r>
              <a:rPr lang="en-US" sz="3800" dirty="0"/>
              <a:t>venous blood shift out of cranium </a:t>
            </a:r>
            <a:r>
              <a:rPr lang="en-US" sz="3800" dirty="0">
                <a:sym typeface="Wingdings" pitchFamily="2" charset="2"/>
              </a:rPr>
              <a:t> decrease in brain turgor 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800" dirty="0">
              <a:sym typeface="Wingdings" pitchFamily="2" charset="2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800" dirty="0">
                <a:sym typeface="Wingdings" pitchFamily="2" charset="2"/>
              </a:rPr>
              <a:t>Ventriculomegaly at low ICP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343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74EEE9-EA8B-E242-A9D5-D6A4BAE63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979" y="406400"/>
            <a:ext cx="10515600" cy="4351338"/>
          </a:xfrm>
        </p:spPr>
        <p:txBody>
          <a:bodyPr/>
          <a:lstStyle/>
          <a:p>
            <a:r>
              <a:rPr lang="en-US"/>
              <a:t>Classified LPH into Spontaneous versus LP induced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BE7EF0-1643-6B49-B37D-7973F7C96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06400"/>
            <a:ext cx="10655300" cy="375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B2E996-0B69-D748-B934-C16F87C6D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790" y="3862137"/>
            <a:ext cx="6990348" cy="5481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7D5685-FF14-9845-B7B9-719FF08F0FF1}"/>
              </a:ext>
            </a:extLst>
          </p:cNvPr>
          <p:cNvSpPr txBox="1"/>
          <p:nvPr/>
        </p:nvSpPr>
        <p:spPr>
          <a:xfrm>
            <a:off x="461908" y="4725835"/>
            <a:ext cx="65357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Spontaneous versus LP induced</a:t>
            </a:r>
          </a:p>
          <a:p>
            <a:endParaRPr lang="en-US" sz="2400" dirty="0"/>
          </a:p>
          <a:p>
            <a:r>
              <a:rPr lang="en-US" sz="2400" dirty="0"/>
              <a:t>20-30% can be treated with conservative measures</a:t>
            </a:r>
          </a:p>
          <a:p>
            <a:endParaRPr lang="en-US" sz="2400" dirty="0"/>
          </a:p>
          <a:p>
            <a:r>
              <a:rPr lang="en-US" sz="2400" dirty="0"/>
              <a:t>LP induced LPH resolves quicker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6FAA37-4D33-2948-B6B2-E423BE26B0A4}"/>
              </a:ext>
            </a:extLst>
          </p:cNvPr>
          <p:cNvSpPr txBox="1"/>
          <p:nvPr/>
        </p:nvSpPr>
        <p:spPr>
          <a:xfrm>
            <a:off x="6481049" y="4725835"/>
            <a:ext cx="5692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Majority of spontaneous pts s/p RTX/chemo</a:t>
            </a:r>
          </a:p>
        </p:txBody>
      </p:sp>
    </p:spTree>
    <p:extLst>
      <p:ext uri="{BB962C8B-B14F-4D97-AF65-F5344CB8AC3E}">
        <p14:creationId xmlns:p14="http://schemas.microsoft.com/office/powerpoint/2010/main" val="2782523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EAC6A-363F-A248-B6FD-2C4A24F2B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05" y="417913"/>
            <a:ext cx="9180094" cy="598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48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432C-18B5-9D4E-B123-0E2BFF9E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22826"/>
            <a:ext cx="7729728" cy="1188720"/>
          </a:xfrm>
        </p:spPr>
        <p:txBody>
          <a:bodyPr/>
          <a:lstStyle/>
          <a:p>
            <a:r>
              <a:rPr lang="en-US"/>
              <a:t>Treatment of LP-LPH (n=11)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069BE-7640-0C47-8FF2-436C4AFF6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6537" y="1892976"/>
            <a:ext cx="9983555" cy="45935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(27%) Conservative measures:</a:t>
            </a:r>
          </a:p>
          <a:p>
            <a:pPr marL="0" indent="0">
              <a:buNone/>
            </a:pPr>
            <a:r>
              <a:rPr lang="en-US" sz="2400" dirty="0"/>
              <a:t>-cervical wrap</a:t>
            </a:r>
          </a:p>
          <a:p>
            <a:pPr marL="0" indent="0">
              <a:buNone/>
            </a:pPr>
            <a:r>
              <a:rPr lang="en-US" sz="2400" dirty="0"/>
              <a:t>-enforced recumbency</a:t>
            </a:r>
          </a:p>
          <a:p>
            <a:pPr marL="0" indent="0">
              <a:buNone/>
            </a:pPr>
            <a:r>
              <a:rPr lang="en-US" sz="2400" dirty="0"/>
              <a:t>-serial shunt tapping</a:t>
            </a:r>
          </a:p>
          <a:p>
            <a:pPr marL="0" indent="0">
              <a:buNone/>
            </a:pPr>
            <a:r>
              <a:rPr lang="en-US" sz="2400" dirty="0"/>
              <a:t>-valve dial down</a:t>
            </a: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(36%) Intermediate measures</a:t>
            </a:r>
          </a:p>
          <a:p>
            <a:pPr marL="0" indent="0">
              <a:buNone/>
            </a:pPr>
            <a:r>
              <a:rPr lang="en-US" sz="2400" dirty="0"/>
              <a:t>Lumbar blood patch +/- externalization</a:t>
            </a:r>
          </a:p>
          <a:p>
            <a:pPr marL="0" indent="0">
              <a:buNone/>
            </a:pPr>
            <a:r>
              <a:rPr lang="en-US" sz="2400" b="1" dirty="0"/>
              <a:t>(37%) Immediate shunt externalization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ECABAE-3095-9940-BBA7-F6ECD8FC1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2800" y="2062310"/>
            <a:ext cx="5649912" cy="384848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dirty="0"/>
              <a:t>Resolution in +/- 3 days (2-13)</a:t>
            </a:r>
          </a:p>
          <a:p>
            <a:r>
              <a:rPr lang="en-US" sz="2400" dirty="0"/>
              <a:t>Post-externalization Tx:</a:t>
            </a:r>
          </a:p>
          <a:p>
            <a:pPr lvl="1"/>
            <a:r>
              <a:rPr lang="en-US" sz="2400" dirty="0"/>
              <a:t>33% internalization same valve</a:t>
            </a:r>
          </a:p>
          <a:p>
            <a:pPr lvl="1"/>
            <a:r>
              <a:rPr lang="en-US" sz="2400" dirty="0"/>
              <a:t>33% internalization different valve</a:t>
            </a:r>
          </a:p>
          <a:p>
            <a:pPr lvl="1"/>
            <a:r>
              <a:rPr lang="en-US" sz="2400" dirty="0"/>
              <a:t>33% other (shunt removal, ETV, different terminus (pleural space)</a:t>
            </a:r>
          </a:p>
        </p:txBody>
      </p:sp>
    </p:spTree>
    <p:extLst>
      <p:ext uri="{BB962C8B-B14F-4D97-AF65-F5344CB8AC3E}">
        <p14:creationId xmlns:p14="http://schemas.microsoft.com/office/powerpoint/2010/main" val="183450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18680-3FA5-5F47-9277-60760ADB5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070" y="405892"/>
            <a:ext cx="7729728" cy="1188720"/>
          </a:xfrm>
        </p:spPr>
        <p:txBody>
          <a:bodyPr/>
          <a:lstStyle/>
          <a:p>
            <a:r>
              <a:rPr lang="en-US"/>
              <a:t>Treatment of spontaneous LPH (n=19)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B24EC-EEFA-CD45-8433-AED2C7ED92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4045" y="1943777"/>
            <a:ext cx="4271771" cy="3101982"/>
          </a:xfrm>
        </p:spPr>
        <p:txBody>
          <a:bodyPr>
            <a:noAutofit/>
          </a:bodyPr>
          <a:lstStyle/>
          <a:p>
            <a:r>
              <a:rPr lang="en-US" sz="2800" dirty="0"/>
              <a:t>26% terminal patients (died within 1 month of LPH diagnosis)</a:t>
            </a:r>
          </a:p>
          <a:p>
            <a:r>
              <a:rPr lang="en-US" sz="2800" dirty="0"/>
              <a:t>Treated patients: </a:t>
            </a:r>
          </a:p>
          <a:p>
            <a:pPr lvl="1"/>
            <a:r>
              <a:rPr lang="en-US" sz="2600" dirty="0"/>
              <a:t>(14%) conservative measures</a:t>
            </a:r>
          </a:p>
          <a:p>
            <a:pPr lvl="1"/>
            <a:r>
              <a:rPr lang="en-US" sz="2600" dirty="0"/>
              <a:t>(78%) externalization</a:t>
            </a:r>
          </a:p>
          <a:p>
            <a:pPr lvl="1"/>
            <a:r>
              <a:rPr lang="en-US" sz="2600" dirty="0"/>
              <a:t>(7%) valve revision</a:t>
            </a:r>
          </a:p>
          <a:p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42B62-8DDF-2B47-A1E1-4D71820E2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2448" y="1943777"/>
            <a:ext cx="4270247" cy="3101982"/>
          </a:xfrm>
        </p:spPr>
        <p:txBody>
          <a:bodyPr>
            <a:noAutofit/>
          </a:bodyPr>
          <a:lstStyle/>
          <a:p>
            <a:r>
              <a:rPr lang="en-US" sz="2800" dirty="0"/>
              <a:t>Mean drainage time: 9 days (2-90)</a:t>
            </a:r>
          </a:p>
          <a:p>
            <a:r>
              <a:rPr lang="en-US" sz="2800" u="sng" dirty="0"/>
              <a:t>Post externalization Tx:</a:t>
            </a:r>
          </a:p>
          <a:p>
            <a:pPr lvl="1"/>
            <a:r>
              <a:rPr lang="en-US" sz="2800" dirty="0"/>
              <a:t>54% shunt no valve change</a:t>
            </a:r>
          </a:p>
          <a:p>
            <a:pPr lvl="1"/>
            <a:r>
              <a:rPr lang="en-US" sz="2800" dirty="0"/>
              <a:t>27% shunt valve change</a:t>
            </a:r>
          </a:p>
          <a:p>
            <a:pPr lvl="1"/>
            <a:r>
              <a:rPr lang="en-US" sz="2800" dirty="0"/>
              <a:t>18% pleural/atrial terminus for shunt</a:t>
            </a:r>
          </a:p>
        </p:txBody>
      </p:sp>
    </p:spTree>
    <p:extLst>
      <p:ext uri="{BB962C8B-B14F-4D97-AF65-F5344CB8AC3E}">
        <p14:creationId xmlns:p14="http://schemas.microsoft.com/office/powerpoint/2010/main" val="2432254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8C392-5A68-824E-8EE1-4F1AAC236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Review of treatment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F08DB-F74B-C240-AF8E-CBEB20B64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5" y="2638044"/>
            <a:ext cx="8978731" cy="386435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Cervical wrap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Enforced recumbency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Valve dial down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Serial shunt tapping/pumping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Blood patch/skull base repair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Shunt externalization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Valve revision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VA or pleural shunt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176C0-983A-6E42-9313-1D7405712640}"/>
              </a:ext>
            </a:extLst>
          </p:cNvPr>
          <p:cNvSpPr txBox="1"/>
          <p:nvPr/>
        </p:nvSpPr>
        <p:spPr>
          <a:xfrm>
            <a:off x="7358062" y="2286000"/>
            <a:ext cx="41290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  <a:p>
            <a:r>
              <a:rPr lang="en-US" sz="2400"/>
              <a:t>TMP =P </a:t>
            </a:r>
            <a:r>
              <a:rPr lang="en-US" sz="2400" baseline="-25000"/>
              <a:t>ventricle </a:t>
            </a:r>
            <a:r>
              <a:rPr lang="en-US" sz="2400"/>
              <a:t>-P</a:t>
            </a:r>
            <a:r>
              <a:rPr lang="en-US" sz="2400" baseline="-25000"/>
              <a:t>CSAS</a:t>
            </a:r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90103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8D508C-A317-451C-AB61-8A699E35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406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78AA1-86C8-9447-BD42-E0A74343F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567226"/>
            <a:ext cx="8991600" cy="1723549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4000"/>
              <a:t>Hydrocephalus and headaches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D49A17-3B78-C34C-89BB-F0AFFB901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79219" y="5583044"/>
            <a:ext cx="3995955" cy="653164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”Slit ventricle syndrome”</a:t>
            </a:r>
          </a:p>
        </p:txBody>
      </p:sp>
    </p:spTree>
    <p:extLst>
      <p:ext uri="{BB962C8B-B14F-4D97-AF65-F5344CB8AC3E}">
        <p14:creationId xmlns:p14="http://schemas.microsoft.com/office/powerpoint/2010/main" val="1554078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E05DC-B780-C04E-AC9E-05F4E9D81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Typical patient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1ECEE-6E04-FF44-BFDA-5466457A1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First shunt at young age</a:t>
            </a:r>
          </a:p>
          <a:p>
            <a:r>
              <a:rPr lang="en-US" sz="2400" dirty="0"/>
              <a:t>Longstanding history  of chronic severe headaches</a:t>
            </a:r>
          </a:p>
          <a:p>
            <a:r>
              <a:rPr lang="en-US" sz="2400" dirty="0"/>
              <a:t>Multiple shunt evaluations and interventions</a:t>
            </a:r>
          </a:p>
          <a:p>
            <a:r>
              <a:rPr lang="en-US" sz="2400" dirty="0"/>
              <a:t>Small ventricles on imaging</a:t>
            </a:r>
          </a:p>
          <a:p>
            <a:r>
              <a:rPr lang="en-US" sz="2400" dirty="0"/>
              <a:t>Minimal to no change on serial imaging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6957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F1A6-FFDA-ED4C-BE94-562BC993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 clinical scenarios (</a:t>
            </a:r>
            <a:r>
              <a:rPr lang="en-US" err="1"/>
              <a:t>rekate</a:t>
            </a:r>
            <a:r>
              <a:rPr lang="en-US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45C60-A605-C843-AD30-A907C3842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325" y="2638044"/>
            <a:ext cx="9315449" cy="3101983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Shunt </a:t>
            </a:r>
            <a:r>
              <a:rPr lang="en-US" sz="2400" dirty="0" err="1"/>
              <a:t>overdrainage</a:t>
            </a:r>
            <a:r>
              <a:rPr lang="en-US" sz="2400" dirty="0"/>
              <a:t> /CSF hypotension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Intermittent proximal shunt obstruction (true SVS)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Normal volume hydrocephalus/shunt pseudotumor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/>
              <a:t>Cephalocranial</a:t>
            </a:r>
            <a:r>
              <a:rPr lang="en-US" sz="2400" dirty="0"/>
              <a:t> disproportion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Shunt related migraines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315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35370" y="328084"/>
            <a:ext cx="7729728" cy="1188720"/>
          </a:xfrm>
        </p:spPr>
        <p:txBody>
          <a:bodyPr/>
          <a:lstStyle/>
          <a:p>
            <a:r>
              <a:rPr lang="en-US"/>
              <a:t>ICP monitoring protocol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96068" y="1854201"/>
            <a:ext cx="7408333" cy="4271963"/>
          </a:xfrm>
        </p:spPr>
        <p:txBody>
          <a:bodyPr/>
          <a:lstStyle/>
          <a:p>
            <a:r>
              <a:rPr lang="en-US"/>
              <a:t>48 hour hospital admission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ICP monitoring protocol:</a:t>
            </a:r>
          </a:p>
          <a:p>
            <a:pPr marL="0" indent="0">
              <a:buNone/>
            </a:pPr>
            <a:r>
              <a:rPr lang="en-US" sz="2000" u="sng"/>
              <a:t>Day 1 </a:t>
            </a:r>
            <a:r>
              <a:rPr lang="en-US" sz="2000"/>
              <a:t>Monitor insertion/free activity</a:t>
            </a:r>
          </a:p>
          <a:p>
            <a:pPr marL="0" indent="0">
              <a:buNone/>
            </a:pPr>
            <a:r>
              <a:rPr lang="en-US" sz="2000"/>
              <a:t>Overnight sleep data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 u="sng"/>
              <a:t>Day 2 </a:t>
            </a:r>
            <a:r>
              <a:rPr lang="en-US" sz="2000"/>
              <a:t>Mobilize to sitting/upright</a:t>
            </a:r>
          </a:p>
          <a:p>
            <a:pPr marL="0" indent="0">
              <a:buNone/>
            </a:pPr>
            <a:r>
              <a:rPr lang="en-US" sz="2000"/>
              <a:t>Overnight sleep data </a:t>
            </a:r>
            <a:r>
              <a:rPr lang="en-US" sz="2000" err="1"/>
              <a:t>prn</a:t>
            </a:r>
            <a:endParaRPr lang="en-US" sz="2000"/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700" y="3434477"/>
            <a:ext cx="3708400" cy="269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99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228BA6-683B-174C-B0B6-D43E5C26A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60" y="2681103"/>
            <a:ext cx="3571239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Complications of CSF </a:t>
            </a:r>
            <a:r>
              <a:rPr lang="en-US" sz="2200" b="1" dirty="0" err="1">
                <a:solidFill>
                  <a:schemeClr val="bg1"/>
                </a:solidFill>
              </a:rPr>
              <a:t>shuntiNG</a:t>
            </a:r>
            <a:endParaRPr lang="en-US" sz="22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D764DCEF-03B1-4AD5-A066-D6C09500C6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2808978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2385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F1A6-FFDA-ED4C-BE94-562BC993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 clinical scenarios (</a:t>
            </a:r>
            <a:r>
              <a:rPr lang="en-US" err="1"/>
              <a:t>rekate</a:t>
            </a:r>
            <a:r>
              <a:rPr lang="en-US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45C60-A605-C843-AD30-A907C3842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2638044"/>
            <a:ext cx="5282183" cy="310198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/>
              <a:t>Shunt </a:t>
            </a:r>
            <a:r>
              <a:rPr lang="en-US" sz="2400" err="1"/>
              <a:t>overdrainage</a:t>
            </a:r>
            <a:r>
              <a:rPr lang="en-US" sz="2400"/>
              <a:t>/CSF hypotension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Intermittent proximal shunt obstruction (true SVS)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Normal volume hydrocephalus/shunt pseudotumor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err="1"/>
              <a:t>Cephalocranial</a:t>
            </a:r>
            <a:r>
              <a:rPr lang="en-US" sz="2400"/>
              <a:t> disproportion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Shunt related migraines </a:t>
            </a:r>
          </a:p>
          <a:p>
            <a:pPr marL="342900" indent="-342900">
              <a:buFont typeface="+mj-lt"/>
              <a:buAutoNum type="arabicPeriod"/>
            </a:pP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46A75F-A463-E845-9449-5CE3D4495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663060" cy="310198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/>
              <a:t>Negative ICP when erect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Intermittent ICP spikes with recovery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Chronically severely elevated ICP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(Crouzon/Pfeiffer): plateau waves at night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Normal ICP</a:t>
            </a:r>
          </a:p>
        </p:txBody>
      </p:sp>
    </p:spTree>
    <p:extLst>
      <p:ext uri="{BB962C8B-B14F-4D97-AF65-F5344CB8AC3E}">
        <p14:creationId xmlns:p14="http://schemas.microsoft.com/office/powerpoint/2010/main" val="248995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A20F76-8747-214C-B776-1467CFE3D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724" y="672652"/>
            <a:ext cx="5992543" cy="5566368"/>
          </a:xfrm>
          <a:prstGeom prst="rect">
            <a:avLst/>
          </a:prstGeom>
        </p:spPr>
      </p:pic>
      <p:pic>
        <p:nvPicPr>
          <p:cNvPr id="3" name="Picture 2" descr="C:\Data Files\Powerpoint Pres\Pics for HeySch prez\Brain05 Slice pics only.JPG">
            <a:extLst>
              <a:ext uri="{FF2B5EF4-FFF2-40B4-BE49-F238E27FC236}">
                <a16:creationId xmlns:a16="http://schemas.microsoft.com/office/drawing/2014/main" id="{226DD720-93C9-7F4D-B347-819C9D18E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48" y="3860800"/>
            <a:ext cx="4211285" cy="202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258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41571-E5E4-A549-8A12-08894049D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143" y="342900"/>
            <a:ext cx="9104081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52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83E52-AEFB-354E-A908-821D8CCD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NVH/Shunt pseudotumor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A11728B-4DA2-416A-82D6-34B2CB7F6D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101001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4565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95CB7-0760-A446-A468-02A0BA5A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/>
              <a:t>NVH/Shunt pseudotumor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CBDA7B0-1490-4D8A-BE26-252DFA2708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5653217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1439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5F05F-8BC1-B543-8FD3-2266A2010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/>
              <a:t>NVH/Shunt pseudotumor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CCF2E0D-7752-44E8-96BC-89FBC8D0F1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5541569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5786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68756-ADAE-5B45-BB10-1C350D7E3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>
            <a:normAutofit/>
          </a:bodyPr>
          <a:lstStyle/>
          <a:p>
            <a:r>
              <a:rPr lang="en-US"/>
              <a:t>Treatment options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0F532F6-F92D-4011-B638-A7C13B736E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4950437"/>
              </p:ext>
            </p:extLst>
          </p:nvPr>
        </p:nvGraphicFramePr>
        <p:xfrm>
          <a:off x="965201" y="2638425"/>
          <a:ext cx="10261600" cy="3101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6851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8D508C-A317-451C-AB61-8A699E35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406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C1F8BA-17C9-5B4E-9954-64C08E451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567226"/>
            <a:ext cx="8991600" cy="1723549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4000"/>
              <a:t>spina bifida and syringomyelia</a:t>
            </a:r>
          </a:p>
        </p:txBody>
      </p:sp>
    </p:spTree>
    <p:extLst>
      <p:ext uri="{BB962C8B-B14F-4D97-AF65-F5344CB8AC3E}">
        <p14:creationId xmlns:p14="http://schemas.microsoft.com/office/powerpoint/2010/main" val="1061640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676B-4643-D94C-9987-2690F2371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1" y="369780"/>
            <a:ext cx="7729728" cy="1188720"/>
          </a:xfrm>
        </p:spPr>
        <p:txBody>
          <a:bodyPr>
            <a:normAutofit/>
          </a:bodyPr>
          <a:lstStyle/>
          <a:p>
            <a:r>
              <a:rPr lang="en-US" sz="2000"/>
              <a:t>2 year old status post-natal closure of MMC</a:t>
            </a:r>
            <a:br>
              <a:rPr lang="en-US" sz="2000"/>
            </a:br>
            <a:r>
              <a:rPr lang="en-US" sz="2000"/>
              <a:t>Presents with increasing filling pressures of bladder and right foot in turning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00FAC8-DC93-BD44-ADB8-0A20135D4B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1471" y="1799851"/>
            <a:ext cx="4271266" cy="3101975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56F9C06-7341-8C4C-A879-0789B4F5D9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59224" y="1799851"/>
            <a:ext cx="3101975" cy="3101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EA35C-AAE7-E64D-A2DA-6D717A313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594" y="369780"/>
            <a:ext cx="3102481" cy="3102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020C41-1C6D-944A-8EC6-FE9CF0480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6593" y="3539245"/>
            <a:ext cx="3102481" cy="310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2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35458-508B-9C46-A9BA-59D1EA117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76" y="507492"/>
            <a:ext cx="7729728" cy="1188720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19 MO OLD S/P PRENATAL MMC REPAIR PRESENTS WITH PROGRESSIVE BILATERAL FOOT CLUBBING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4C6F00-357C-304B-9CE2-9DC1828EB9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4984" y="2638051"/>
            <a:ext cx="3101975" cy="3101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41735E-C071-524D-8877-91C5D2890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480" y="123952"/>
            <a:ext cx="3144520" cy="3144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A9C1A3-1942-324F-9A81-FA4BAF478CE1}"/>
              </a:ext>
            </a:extLst>
          </p:cNvPr>
          <p:cNvSpPr txBox="1"/>
          <p:nvPr/>
        </p:nvSpPr>
        <p:spPr>
          <a:xfrm>
            <a:off x="10798239" y="2728461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Oct 2017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F87C15-B9AF-7743-963F-CAF40EF96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480" y="3408172"/>
            <a:ext cx="3184860" cy="3184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B96BB4-EF4D-9547-A41E-735EFFC52D96}"/>
              </a:ext>
            </a:extLst>
          </p:cNvPr>
          <p:cNvSpPr txBox="1"/>
          <p:nvPr/>
        </p:nvSpPr>
        <p:spPr>
          <a:xfrm>
            <a:off x="10862871" y="6004560"/>
            <a:ext cx="1029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July 2018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4BEC44-90B8-2E4F-B647-E56B398B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535" y="2638051"/>
            <a:ext cx="4361488" cy="204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85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4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Shunt failure &amp; complications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Shunt does not replace normal pattern of CSF clearance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Shunt obstruction is common (33% of shunts fail in 1st year, average revision time 4-5 years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Infection rate 5-10%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Shunt failure/infection major impact on patient and family</a:t>
            </a:r>
          </a:p>
        </p:txBody>
      </p:sp>
    </p:spTree>
    <p:extLst>
      <p:ext uri="{BB962C8B-B14F-4D97-AF65-F5344CB8AC3E}">
        <p14:creationId xmlns:p14="http://schemas.microsoft.com/office/powerpoint/2010/main" val="3058959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D0DB91-BB0A-1441-84D4-91173A0C9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19" y="357187"/>
            <a:ext cx="6673619" cy="2327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CBAD9C-1A4E-6742-A2A9-E1F4F1F58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425" y="6313348"/>
            <a:ext cx="3319777" cy="4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D0585-4075-2747-B9E1-CC96F1321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" y="3076506"/>
            <a:ext cx="9072563" cy="320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11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22A2A-AD3A-F44F-8752-066333499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Case discussion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406D0B2-A1D8-4351-8767-0B9F63945D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9421560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5756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8D508C-A317-451C-AB61-8A699E35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406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1E71E9-48AD-D14D-A65B-04B3591EF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567226"/>
            <a:ext cx="8991600" cy="1723549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4000"/>
              <a:t>Low pressure hydrocephalus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9BB56-7F74-FC4F-B760-17D8A8F81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79219" y="5583044"/>
            <a:ext cx="3995955" cy="653164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66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E7B3-FF53-D745-BB3E-89F527F7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Definition of </a:t>
            </a:r>
            <a:r>
              <a:rPr lang="en-US" err="1"/>
              <a:t>lph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C49E1-2C9D-AD4A-BCF0-E85BA2F9F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/>
              <a:t>Symptomatic ventricular distension in a shunted patient with low ICP and proven functional CSF shunt</a:t>
            </a:r>
          </a:p>
        </p:txBody>
      </p:sp>
    </p:spTree>
    <p:extLst>
      <p:ext uri="{BB962C8B-B14F-4D97-AF65-F5344CB8AC3E}">
        <p14:creationId xmlns:p14="http://schemas.microsoft.com/office/powerpoint/2010/main" val="983305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AD0614-CAA1-B34A-B935-D37DAE7A0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 pressure hydrocephalus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FCC588-7977-E840-B07D-FA8EC755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2650075"/>
            <a:ext cx="9829800" cy="310198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Alteration of </a:t>
            </a:r>
            <a:r>
              <a:rPr lang="en-US" sz="2400" dirty="0" err="1"/>
              <a:t>visco</a:t>
            </a:r>
            <a:r>
              <a:rPr lang="en-US" sz="2400" dirty="0"/>
              <a:t>-elastic properties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Structural change in brain tissue due to prolonged overstretching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Susceptible patients (innate low brain plasticity/atrophy)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Symptoms not from pressure changes but from brain distortion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Treatment directed at restoring brain elasticity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780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DB32E1-8218-FE4E-9013-3AC0FB489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ORIGIN OF LPH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2E7779-BB4C-ED47-8C00-FDEA5D75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8614" y="2005013"/>
            <a:ext cx="5780088" cy="2581317"/>
          </a:xfrm>
          <a:solidFill>
            <a:schemeClr val="accent2"/>
          </a:solidFill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b="1"/>
              <a:t>PANG &amp; ALTSCHULER </a:t>
            </a:r>
            <a:endParaRPr lang="en-US" u="sng"/>
          </a:p>
          <a:p>
            <a:pPr marL="0" indent="0" algn="ctr">
              <a:buNone/>
            </a:pPr>
            <a:r>
              <a:rPr lang="en-US" u="sng"/>
              <a:t>Wrung out brain</a:t>
            </a:r>
          </a:p>
          <a:p>
            <a:pPr marL="0" indent="0">
              <a:buNone/>
            </a:pPr>
            <a:r>
              <a:rPr lang="en-US" sz="2400"/>
              <a:t>Ventriculomegaly squeezes brain </a:t>
            </a:r>
            <a:r>
              <a:rPr lang="en-US" sz="2400">
                <a:sym typeface="Wingdings" pitchFamily="2" charset="2"/>
              </a:rPr>
              <a:t></a:t>
            </a:r>
            <a:endParaRPr lang="en-US" sz="2400"/>
          </a:p>
          <a:p>
            <a:pPr marL="0" indent="0">
              <a:buNone/>
            </a:pPr>
            <a:r>
              <a:rPr lang="en-US" sz="2400"/>
              <a:t>Shift of H</a:t>
            </a:r>
            <a:r>
              <a:rPr lang="en-US" sz="2400" baseline="-25000"/>
              <a:t>2</a:t>
            </a:r>
            <a:r>
              <a:rPr lang="en-US" sz="2400"/>
              <a:t>O parenchyma to extra-cellular space </a:t>
            </a:r>
            <a:r>
              <a:rPr lang="en-US" sz="2400">
                <a:sym typeface="Wingdings" pitchFamily="2" charset="2"/>
              </a:rPr>
              <a:t></a:t>
            </a:r>
            <a:endParaRPr lang="en-US" sz="2400"/>
          </a:p>
          <a:p>
            <a:pPr marL="0" indent="0">
              <a:buNone/>
            </a:pPr>
            <a:r>
              <a:rPr lang="en-US" sz="2400"/>
              <a:t>Increased brain compliance</a:t>
            </a:r>
            <a:r>
              <a:rPr lang="en-US" sz="2400">
                <a:sym typeface="Wingdings" pitchFamily="2" charset="2"/>
              </a:rPr>
              <a:t></a:t>
            </a:r>
          </a:p>
          <a:p>
            <a:pPr marL="0" indent="0">
              <a:buNone/>
            </a:pPr>
            <a:endParaRPr lang="en-US" sz="2400">
              <a:sym typeface="Wingdings" pitchFamily="2" charset="2"/>
            </a:endParaRPr>
          </a:p>
          <a:p>
            <a:pPr mar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E05F86B6-CD89-E441-A60A-D4EB4ACB630A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6614160" y="2005013"/>
            <a:ext cx="5173028" cy="2581317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/>
              <a:t>AKINS ET. AL</a:t>
            </a:r>
            <a:endParaRPr lang="en-US" b="1" u="sng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u="sng"/>
              <a:t>Boggy brain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/>
              <a:t>Initial event = increased brain permeability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/>
              <a:t>H</a:t>
            </a:r>
            <a:r>
              <a:rPr lang="en-US" sz="2400" baseline="-25000"/>
              <a:t>2</a:t>
            </a:r>
            <a:r>
              <a:rPr lang="en-US" sz="2400"/>
              <a:t>O ventricle </a:t>
            </a:r>
            <a:r>
              <a:rPr lang="en-US" sz="2400">
                <a:sym typeface="Wingdings" pitchFamily="2" charset="2"/>
              </a:rPr>
              <a:t> parenchyma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sym typeface="Wingdings" pitchFamily="2" charset="2"/>
              </a:rPr>
              <a:t>Increased brain compliance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sym typeface="Wingdings" pitchFamily="2" charset="2"/>
              </a:rPr>
              <a:t>Ventricular dilatation</a:t>
            </a:r>
          </a:p>
          <a:p>
            <a:pPr marL="0" indent="0" algn="ctr">
              <a:buNone/>
            </a:pPr>
            <a:endParaRPr lang="en-US" sz="2400">
              <a:sym typeface="Wingdings" pitchFamily="2" charset="2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>
              <a:sym typeface="Wingdings" pitchFamily="2" charset="2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4FA18F-E9A4-9342-86E1-340A656F0FFB}"/>
              </a:ext>
            </a:extLst>
          </p:cNvPr>
          <p:cNvSpPr txBox="1"/>
          <p:nvPr/>
        </p:nvSpPr>
        <p:spPr>
          <a:xfrm>
            <a:off x="2850599" y="4768633"/>
            <a:ext cx="56563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ym typeface="Wingdings" pitchFamily="2" charset="2"/>
              </a:rPr>
              <a:t>Maintenance of ventriculomegaly at low ICP</a:t>
            </a:r>
            <a:endParaRPr lang="en-US" sz="2400"/>
          </a:p>
          <a:p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C028E21-4C98-CE4F-BE16-5EEA9C391A91}"/>
              </a:ext>
            </a:extLst>
          </p:cNvPr>
          <p:cNvCxnSpPr/>
          <p:nvPr/>
        </p:nvCxnSpPr>
        <p:spPr>
          <a:xfrm>
            <a:off x="2850599" y="4257675"/>
            <a:ext cx="1021314" cy="51095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4AFA96F-0528-5945-B4D5-7E8DB9E08617}"/>
              </a:ext>
            </a:extLst>
          </p:cNvPr>
          <p:cNvCxnSpPr>
            <a:cxnSpLocks/>
          </p:cNvCxnSpPr>
          <p:nvPr/>
        </p:nvCxnSpPr>
        <p:spPr>
          <a:xfrm flipH="1">
            <a:off x="6754584" y="4336833"/>
            <a:ext cx="1114426" cy="51095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85FAC8-4CEE-2345-BF46-B3F2F113D599}"/>
              </a:ext>
            </a:extLst>
          </p:cNvPr>
          <p:cNvCxnSpPr>
            <a:cxnSpLocks/>
          </p:cNvCxnSpPr>
          <p:nvPr/>
        </p:nvCxnSpPr>
        <p:spPr>
          <a:xfrm>
            <a:off x="5359718" y="5288280"/>
            <a:ext cx="0" cy="65081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5D1F78F-CBD5-B348-8C0F-8BE3A8FA5D34}"/>
              </a:ext>
            </a:extLst>
          </p:cNvPr>
          <p:cNvSpPr txBox="1"/>
          <p:nvPr/>
        </p:nvSpPr>
        <p:spPr>
          <a:xfrm>
            <a:off x="2548400" y="6018255"/>
            <a:ext cx="62607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Tx=EVD at subzero levels to bring water back in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{503326D2-01B9-DF4F-B304-9E53A04AEDE3}tf10001120</Template>
  <TotalTime>761</TotalTime>
  <Words>869</Words>
  <Application>Microsoft Macintosh PowerPoint</Application>
  <PresentationFormat>Widescreen</PresentationFormat>
  <Paragraphs>187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Gill Sans MT</vt:lpstr>
      <vt:lpstr>Wingdings</vt:lpstr>
      <vt:lpstr>Parcel</vt:lpstr>
      <vt:lpstr>Complications of the treatment of hydrocephalus</vt:lpstr>
      <vt:lpstr>Complications of CSF shuntiNG</vt:lpstr>
      <vt:lpstr>Shunt failure &amp; complications</vt:lpstr>
      <vt:lpstr>PowerPoint Presentation</vt:lpstr>
      <vt:lpstr>Case discussion</vt:lpstr>
      <vt:lpstr>Low pressure hydrocephalus</vt:lpstr>
      <vt:lpstr>Definition of lph</vt:lpstr>
      <vt:lpstr>Low pressure hydrocephalus</vt:lpstr>
      <vt:lpstr>The ORIGIN OF LPH</vt:lpstr>
      <vt:lpstr>The ORIGIN OF LPH</vt:lpstr>
      <vt:lpstr>PowerPoint Presentation</vt:lpstr>
      <vt:lpstr>PowerPoint Presentation</vt:lpstr>
      <vt:lpstr>Treatment of LP-LPH (n=11)</vt:lpstr>
      <vt:lpstr>Treatment of spontaneous LPH (n=19)</vt:lpstr>
      <vt:lpstr>Review of treatment options</vt:lpstr>
      <vt:lpstr>Hydrocephalus and headaches</vt:lpstr>
      <vt:lpstr>Typical patient</vt:lpstr>
      <vt:lpstr>5 clinical scenarios (rekate)</vt:lpstr>
      <vt:lpstr>ICP monitoring protocol</vt:lpstr>
      <vt:lpstr>5 clinical scenarios (rekate)</vt:lpstr>
      <vt:lpstr>PowerPoint Presentation</vt:lpstr>
      <vt:lpstr>PowerPoint Presentation</vt:lpstr>
      <vt:lpstr>NVH/Shunt pseudotumor</vt:lpstr>
      <vt:lpstr>NVH/Shunt pseudotumor</vt:lpstr>
      <vt:lpstr>NVH/Shunt pseudotumor</vt:lpstr>
      <vt:lpstr>Treatment options</vt:lpstr>
      <vt:lpstr>spina bifida and syringomyelia</vt:lpstr>
      <vt:lpstr>2 year old status post-natal closure of MMC Presents with increasing filling pressures of bladder and right foot in turning</vt:lpstr>
      <vt:lpstr>19 MO OLD S/P PRENATAL MMC REPAIR PRESENTS WITH PROGRESSIVE BILATERAL FOOT CLUBBING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 pressure hydrocephalic state</dc:title>
  <dc:creator>Microsoft Office User</dc:creator>
  <cp:lastModifiedBy>Microsoft Office User</cp:lastModifiedBy>
  <cp:revision>54</cp:revision>
  <dcterms:created xsi:type="dcterms:W3CDTF">2018-09-07T03:52:12Z</dcterms:created>
  <dcterms:modified xsi:type="dcterms:W3CDTF">2018-09-18T04:17:56Z</dcterms:modified>
</cp:coreProperties>
</file>