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4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F4A2E-02A3-4D28-9662-51E7E370A2AD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EC002-58E8-4D53-B639-B683B2A24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EC002-58E8-4D53-B639-B683B2A24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BE3A-F149-4C8E-BCB5-F2734693A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DCEB6-4544-4BAE-96B0-1D04B79F4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20ED4-FE4A-4593-8FC8-2554F41B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FC3C-B92A-48F8-8736-13006F1D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C31DD-0A7A-4D6C-A73A-F71EBD4A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D700-9126-4CFA-A33D-E559A641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F8432-7FAC-4929-A845-39E3249E5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69D4D-62C3-4339-865F-AEC42ECB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0C8E9-0507-4039-A2DA-E7E144B4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4BCF6-D83D-40A6-9C49-6744D0FE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1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5607E-6DCA-40FD-B3FB-7F42898C6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6F676-1918-4A05-8DF0-64F8A8A4C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612C1-2234-4400-8360-60325A88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34184-20FD-4E05-99DC-0FC08647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D4D3-E36E-46A6-A532-4E6453A4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9649-4C96-429E-83CF-44A8EC77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97631-34CB-43F5-9DB6-45BC519B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D98B8-2A00-498B-B465-E3699ED9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C093-FA40-4A29-A92F-817FCD27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68AF7-8A1F-4942-A16F-8FCAFFBC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0973-6246-4B8B-9BFD-7A0F451B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7476C-B6F7-472C-82CE-22FD2CBD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AAAC8-FAF7-400F-8CDD-A7AA5F76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D3A4A-1AF3-454A-9DEA-ADDA39CB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1A83F-939B-4F63-A159-1C13C097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9024-F3EB-41EC-88A5-6F895F29C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AC952-B548-4B34-B680-FE50431FB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DBA26-DCFE-4B1D-9DCA-AE421B709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08189-0342-4F1E-9908-FC38DBA9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D3150-BF7D-4C51-B934-2DE8794C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E2ADC-8E0B-412C-B53B-B5FA6368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139F-0329-4686-8AD8-D5523778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F706A-EBC8-487D-8247-19599D0F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E7A5C-B7E3-4A4B-9150-75731583A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7D404-ABF6-4B21-A055-FB00320B0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06C0E5-C3B1-47F1-80C9-F181DCB12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5352D7-A1C0-4608-AF07-529233EE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23D54-CEE3-47AD-802B-F768699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A793D-ACAB-4A05-A73D-BA0B6665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9F4B-58D1-45FF-BA52-681334F2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9006E-0B01-4FC0-B49D-84622485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265E4-6353-4ECB-8E09-2AD3BE31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18463-FBA9-48FB-98B2-7210BFD0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8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B8EF2-7F58-42B1-B142-CA8DF5A9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A8ABC-1C4E-4AF9-BD22-12BADB5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8596-7600-45E4-AFB7-0AF85159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9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1FFA-0A64-4140-8A56-4BECD95A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B311-65C6-43B7-9CD0-6FFC4FE5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3CA34-C7D4-456D-A306-722E65C9F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34997-5C18-4E4B-AC44-0A4D9E8F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BD9A3-EC47-461C-ABF8-AE9FD64A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67848-1678-49F7-A32E-305F2509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F2D2-A09D-4D3E-AFB2-1AB06F39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71729-62C2-46DF-9BA1-6488FB63F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4AEAF-1444-4EEA-9532-87D6E715C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72F3B-048E-4A14-93D9-68433CE4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79197-DA7A-4AB1-A709-A3F6CA737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77CAC-B1D6-41E0-BE6C-DC0CFEC5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5D557-9BBC-4499-9DCF-099F19B0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1BFAF-2A18-456A-B420-3E8B09733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748C4-DDA4-4314-B76F-35C03D278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300A-5F6A-4A43-8817-02CFDC347F63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3A0EA-68AF-4EB2-9F47-2E9033722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FB49-772F-4A27-964E-9E209EAFE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A68F-631A-4612-8038-55F502BDF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8E0D34-675C-4F6D-9DEA-5D638B87AD90}"/>
              </a:ext>
            </a:extLst>
          </p:cNvPr>
          <p:cNvSpPr txBox="1"/>
          <p:nvPr/>
        </p:nvSpPr>
        <p:spPr>
          <a:xfrm>
            <a:off x="2517720" y="109850"/>
            <a:ext cx="4525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Pediatric Shunt Evaluation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012528-601D-4A2F-BDDA-EA7304AFFF31}"/>
              </a:ext>
            </a:extLst>
          </p:cNvPr>
          <p:cNvSpPr/>
          <p:nvPr/>
        </p:nvSpPr>
        <p:spPr>
          <a:xfrm>
            <a:off x="5743083" y="704230"/>
            <a:ext cx="2460964" cy="2840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Time after shunt implantation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18467-78C3-4E00-AAA5-BD19733C3727}"/>
              </a:ext>
            </a:extLst>
          </p:cNvPr>
          <p:cNvSpPr/>
          <p:nvPr/>
        </p:nvSpPr>
        <p:spPr>
          <a:xfrm>
            <a:off x="4744459" y="1708479"/>
            <a:ext cx="1267953" cy="12529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1200" b="1" dirty="0"/>
              <a:t>&lt; 6 months</a:t>
            </a:r>
            <a:endParaRPr lang="en-US" sz="1200" dirty="0"/>
          </a:p>
          <a:p>
            <a:r>
              <a:rPr lang="en-US" sz="1200" dirty="0"/>
              <a:t>-Obstruction</a:t>
            </a:r>
          </a:p>
          <a:p>
            <a:r>
              <a:rPr lang="en-US" sz="1200" dirty="0"/>
              <a:t>-Infection</a:t>
            </a:r>
          </a:p>
          <a:p>
            <a:r>
              <a:rPr lang="en-US" sz="1200" dirty="0"/>
              <a:t>-Disconnection</a:t>
            </a:r>
          </a:p>
          <a:p>
            <a:r>
              <a:rPr lang="en-US" sz="1200" dirty="0"/>
              <a:t>-Abdominal dislocation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8B3C5-BD9C-4521-95D2-7A0783BC9F6A}"/>
              </a:ext>
            </a:extLst>
          </p:cNvPr>
          <p:cNvSpPr/>
          <p:nvPr/>
        </p:nvSpPr>
        <p:spPr>
          <a:xfrm>
            <a:off x="6138849" y="1725392"/>
            <a:ext cx="1398974" cy="595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1200" b="1" dirty="0"/>
              <a:t>6 months-4 years</a:t>
            </a:r>
            <a:endParaRPr lang="en-US" sz="1200" dirty="0"/>
          </a:p>
          <a:p>
            <a:r>
              <a:rPr lang="en-US" sz="1200" dirty="0"/>
              <a:t>-Obstruction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09CF2D-DEF9-4AA8-BC0F-F4C43B9F7BFE}"/>
              </a:ext>
            </a:extLst>
          </p:cNvPr>
          <p:cNvSpPr/>
          <p:nvPr/>
        </p:nvSpPr>
        <p:spPr>
          <a:xfrm>
            <a:off x="5691055" y="5173432"/>
            <a:ext cx="1575250" cy="2769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Proximal control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C6E001-67C8-42C2-97A1-2D87A6447D60}"/>
              </a:ext>
            </a:extLst>
          </p:cNvPr>
          <p:cNvCxnSpPr>
            <a:cxnSpLocks/>
          </p:cNvCxnSpPr>
          <p:nvPr/>
        </p:nvCxnSpPr>
        <p:spPr>
          <a:xfrm>
            <a:off x="5378435" y="3005766"/>
            <a:ext cx="217204" cy="332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F66D45A-A44F-4234-A12F-9F98723D94A7}"/>
              </a:ext>
            </a:extLst>
          </p:cNvPr>
          <p:cNvSpPr/>
          <p:nvPr/>
        </p:nvSpPr>
        <p:spPr>
          <a:xfrm>
            <a:off x="4862919" y="6041879"/>
            <a:ext cx="1295816" cy="666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D/W attending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Plan for urgent 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9FAEFC-6856-48CC-B19C-74FB18D66F2D}"/>
              </a:ext>
            </a:extLst>
          </p:cNvPr>
          <p:cNvSpPr txBox="1"/>
          <p:nvPr/>
        </p:nvSpPr>
        <p:spPr>
          <a:xfrm>
            <a:off x="6770416" y="5670704"/>
            <a:ext cx="489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F682CB-C633-4BFE-A247-33D93A53B002}"/>
              </a:ext>
            </a:extLst>
          </p:cNvPr>
          <p:cNvCxnSpPr>
            <a:cxnSpLocks/>
          </p:cNvCxnSpPr>
          <p:nvPr/>
        </p:nvCxnSpPr>
        <p:spPr>
          <a:xfrm>
            <a:off x="8469580" y="5661804"/>
            <a:ext cx="0" cy="333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203D11-4554-462D-8F3A-439A6DAA6499}"/>
              </a:ext>
            </a:extLst>
          </p:cNvPr>
          <p:cNvSpPr/>
          <p:nvPr/>
        </p:nvSpPr>
        <p:spPr>
          <a:xfrm>
            <a:off x="5057510" y="3404596"/>
            <a:ext cx="3773766" cy="6866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Fast </a:t>
            </a:r>
            <a:r>
              <a:rPr lang="en-US" sz="1100" dirty="0"/>
              <a:t>T2 MRI brain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Shunt series</a:t>
            </a:r>
            <a:endParaRPr lang="en-US" sz="1100" b="1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1D62A1-BC51-44B1-913F-2296F4465350}"/>
              </a:ext>
            </a:extLst>
          </p:cNvPr>
          <p:cNvCxnSpPr>
            <a:cxnSpLocks/>
          </p:cNvCxnSpPr>
          <p:nvPr/>
        </p:nvCxnSpPr>
        <p:spPr>
          <a:xfrm flipH="1">
            <a:off x="7368099" y="5607655"/>
            <a:ext cx="337172" cy="387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D01379B-C8B8-47A4-9A72-BF7FE7C4FB0E}"/>
              </a:ext>
            </a:extLst>
          </p:cNvPr>
          <p:cNvSpPr/>
          <p:nvPr/>
        </p:nvSpPr>
        <p:spPr>
          <a:xfrm>
            <a:off x="245127" y="2210037"/>
            <a:ext cx="2694007" cy="246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/>
              <a:t>Rule out over drainage: position related symptoms/ significant growth (consider valve adjustment )</a:t>
            </a:r>
          </a:p>
          <a:p>
            <a:endParaRPr lang="en-US" sz="1100" dirty="0"/>
          </a:p>
          <a:p>
            <a:r>
              <a:rPr lang="en-US" sz="1100" dirty="0"/>
              <a:t>Rule out partial proximal obstruction (FAST T2 MR/ NM SFS): Often subtle symptoms: </a:t>
            </a: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D/W with attending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/>
              <a:t>Rule out infection (most common shunt revisions &lt; 6 months)</a:t>
            </a:r>
          </a:p>
          <a:p>
            <a:endParaRPr lang="en-US" sz="1100" dirty="0"/>
          </a:p>
          <a:p>
            <a:r>
              <a:rPr lang="en-US" sz="1100" dirty="0"/>
              <a:t>Rule out underdrainage (often babies with new shunts: OFC or ventricles not decreasing on follow up</a:t>
            </a:r>
          </a:p>
          <a:p>
            <a:endParaRPr lang="en-US" sz="11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1EBF8F-FA46-497F-9FAF-DC0753DF6EDD}"/>
              </a:ext>
            </a:extLst>
          </p:cNvPr>
          <p:cNvCxnSpPr>
            <a:cxnSpLocks/>
          </p:cNvCxnSpPr>
          <p:nvPr/>
        </p:nvCxnSpPr>
        <p:spPr>
          <a:xfrm>
            <a:off x="6595179" y="5524107"/>
            <a:ext cx="352419" cy="442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C2CE7CB-8B79-43B6-A68F-71D02EC0E327}"/>
              </a:ext>
            </a:extLst>
          </p:cNvPr>
          <p:cNvCxnSpPr>
            <a:cxnSpLocks/>
          </p:cNvCxnSpPr>
          <p:nvPr/>
        </p:nvCxnSpPr>
        <p:spPr>
          <a:xfrm flipH="1">
            <a:off x="4395781" y="2676048"/>
            <a:ext cx="2308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AA32F24-40FD-437B-8693-B00D05C1CCDD}"/>
              </a:ext>
            </a:extLst>
          </p:cNvPr>
          <p:cNvCxnSpPr>
            <a:cxnSpLocks/>
          </p:cNvCxnSpPr>
          <p:nvPr/>
        </p:nvCxnSpPr>
        <p:spPr>
          <a:xfrm flipV="1">
            <a:off x="4796674" y="847491"/>
            <a:ext cx="784598" cy="11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9991577-1E2A-40CB-801C-B0DF9A330B3A}"/>
              </a:ext>
            </a:extLst>
          </p:cNvPr>
          <p:cNvSpPr/>
          <p:nvPr/>
        </p:nvSpPr>
        <p:spPr>
          <a:xfrm>
            <a:off x="7377740" y="5173329"/>
            <a:ext cx="1566230" cy="4054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D/W attending</a:t>
            </a:r>
          </a:p>
          <a:p>
            <a:pPr algn="ctr"/>
            <a:r>
              <a:rPr lang="en-US" sz="1100" dirty="0"/>
              <a:t>Malfunction ruled out?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6EE29A-9E1E-4078-8958-958286039D35}"/>
              </a:ext>
            </a:extLst>
          </p:cNvPr>
          <p:cNvSpPr/>
          <p:nvPr/>
        </p:nvSpPr>
        <p:spPr>
          <a:xfrm>
            <a:off x="3290172" y="2320645"/>
            <a:ext cx="1052849" cy="91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Concern for infection?</a:t>
            </a:r>
          </a:p>
          <a:p>
            <a:pPr algn="ctr"/>
            <a:r>
              <a:rPr lang="en-US" sz="1100" dirty="0"/>
              <a:t>CRP/ perform shunt tap. Send CSF labs.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1C2B00-DC44-443C-9065-201B5CC54DC6}"/>
              </a:ext>
            </a:extLst>
          </p:cNvPr>
          <p:cNvCxnSpPr>
            <a:cxnSpLocks/>
          </p:cNvCxnSpPr>
          <p:nvPr/>
        </p:nvCxnSpPr>
        <p:spPr>
          <a:xfrm flipH="1">
            <a:off x="5603733" y="5544013"/>
            <a:ext cx="429760" cy="40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D2BD4C7-CF03-4231-BFBF-DEC8759A06C1}"/>
              </a:ext>
            </a:extLst>
          </p:cNvPr>
          <p:cNvCxnSpPr>
            <a:cxnSpLocks/>
          </p:cNvCxnSpPr>
          <p:nvPr/>
        </p:nvCxnSpPr>
        <p:spPr>
          <a:xfrm flipH="1">
            <a:off x="6819280" y="1121401"/>
            <a:ext cx="3232" cy="51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18B4754-EC73-4695-A2B2-83A8B85F5764}"/>
              </a:ext>
            </a:extLst>
          </p:cNvPr>
          <p:cNvSpPr/>
          <p:nvPr/>
        </p:nvSpPr>
        <p:spPr>
          <a:xfrm>
            <a:off x="245127" y="1392545"/>
            <a:ext cx="2694007" cy="6975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100" dirty="0">
                <a:solidFill>
                  <a:srgbClr val="FF0000"/>
                </a:solidFill>
              </a:rPr>
              <a:t>Only patients with a very low suspicion of shunt malfunction/ chronic shunt related headaches/over drainage symptoms can be safely managed in the outpatient setting</a:t>
            </a:r>
            <a:endParaRPr lang="en-US" sz="11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AD7333B-1894-4B7B-B215-AC61D64116E6}"/>
              </a:ext>
            </a:extLst>
          </p:cNvPr>
          <p:cNvSpPr/>
          <p:nvPr/>
        </p:nvSpPr>
        <p:spPr>
          <a:xfrm>
            <a:off x="3032118" y="3795374"/>
            <a:ext cx="1648946" cy="7284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Shunt disconnection/dislocation. </a:t>
            </a:r>
          </a:p>
          <a:p>
            <a:pPr algn="ctr"/>
            <a:endParaRPr lang="en-US" sz="11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AB4ECDB-CA23-4377-86DA-4AAF3AE6E00E}"/>
              </a:ext>
            </a:extLst>
          </p:cNvPr>
          <p:cNvCxnSpPr>
            <a:cxnSpLocks/>
          </p:cNvCxnSpPr>
          <p:nvPr/>
        </p:nvCxnSpPr>
        <p:spPr>
          <a:xfrm>
            <a:off x="3856591" y="4485226"/>
            <a:ext cx="0" cy="262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F748792-943E-4EAB-86ED-4A08A167CED2}"/>
              </a:ext>
            </a:extLst>
          </p:cNvPr>
          <p:cNvSpPr txBox="1"/>
          <p:nvPr/>
        </p:nvSpPr>
        <p:spPr>
          <a:xfrm>
            <a:off x="9129075" y="509960"/>
            <a:ext cx="316073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b="1" i="0" dirty="0">
                <a:solidFill>
                  <a:srgbClr val="22A8C8"/>
                </a:solidFill>
                <a:effectLst/>
                <a:latin typeface="Open Sans" panose="020B0604020202020204" pitchFamily="34" charset="0"/>
              </a:rPr>
              <a:t>Infants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Increasing head circumference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Fontanel full and tense when an infant is upright and quiet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4383C"/>
                </a:solidFill>
                <a:latin typeface="Open Sans" panose="020B0604020202020204" pitchFamily="34" charset="0"/>
              </a:rPr>
              <a:t>Diastatic sutures</a:t>
            </a:r>
            <a:endParaRPr lang="en-US" sz="1000" b="0" i="0" dirty="0">
              <a:solidFill>
                <a:srgbClr val="34383C"/>
              </a:solidFill>
              <a:effectLst/>
              <a:latin typeface="Open Sans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Prominent scalp veins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Swelling along the shunt tract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Vomiting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Sleepiness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Irritability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Downward deviation of eyes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Less interest in feeding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Fever (infection)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Redness along the shunt tract (infection)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513CFBE-F6BD-4ED0-BEAD-C1F7C069F1EA}"/>
              </a:ext>
            </a:extLst>
          </p:cNvPr>
          <p:cNvSpPr txBox="1"/>
          <p:nvPr/>
        </p:nvSpPr>
        <p:spPr>
          <a:xfrm>
            <a:off x="9129075" y="4699713"/>
            <a:ext cx="27316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i="0" dirty="0">
                <a:solidFill>
                  <a:srgbClr val="22A8C8"/>
                </a:solidFill>
                <a:effectLst/>
                <a:latin typeface="Open Sans" panose="020B0604020202020204" pitchFamily="34" charset="0"/>
              </a:rPr>
              <a:t>Children and Adolescents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Headache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Vision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Vomiting / abdominal pain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Irritability and/or tiredness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4383C"/>
                </a:solidFill>
                <a:latin typeface="Open Sans" panose="020B0604020202020204" pitchFamily="34" charset="0"/>
              </a:rPr>
              <a:t>Incontinence</a:t>
            </a:r>
            <a:endParaRPr lang="en-US" sz="1000" b="0" i="0" dirty="0">
              <a:solidFill>
                <a:srgbClr val="34383C"/>
              </a:solidFill>
              <a:effectLst/>
              <a:latin typeface="Open Sans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Swelling along the shunt tract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Personality change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Loss of coordination of balance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Difficulty waking up or staying awake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A decline in academic or job performance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Fever (infection)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Redness along the shunt tract (infection)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705F5A-71D8-49B6-A113-6A960063DA1C}"/>
              </a:ext>
            </a:extLst>
          </p:cNvPr>
          <p:cNvSpPr txBox="1"/>
          <p:nvPr/>
        </p:nvSpPr>
        <p:spPr>
          <a:xfrm>
            <a:off x="9138405" y="2655261"/>
            <a:ext cx="29184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i="0" dirty="0">
                <a:solidFill>
                  <a:srgbClr val="22A8C8"/>
                </a:solidFill>
                <a:effectLst/>
                <a:latin typeface="Open Sans" panose="020B0604020202020204" pitchFamily="34" charset="0"/>
              </a:rPr>
              <a:t>Toddlers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Enlargement of head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Swelling along the shunt tract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Vomiting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Headache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Sleepiness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Irritability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Loss of previous abilities (sensory or motor function)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Fever, potentially present with shunt failure or infection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34383C"/>
                </a:solidFill>
                <a:effectLst/>
                <a:latin typeface="Open Sans" panose="020B0604020202020204" pitchFamily="34" charset="0"/>
              </a:rPr>
              <a:t>Redness along the shunt tract, potentially present with shunt failure or infection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2D75B1-028E-41FC-BF94-E4E154849D62}"/>
              </a:ext>
            </a:extLst>
          </p:cNvPr>
          <p:cNvSpPr txBox="1"/>
          <p:nvPr/>
        </p:nvSpPr>
        <p:spPr>
          <a:xfrm>
            <a:off x="9244643" y="84307"/>
            <a:ext cx="270738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Signs of shunt malfunction: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6125C7-639D-4F6A-A57D-5A974EB94EBA}"/>
              </a:ext>
            </a:extLst>
          </p:cNvPr>
          <p:cNvSpPr/>
          <p:nvPr/>
        </p:nvSpPr>
        <p:spPr>
          <a:xfrm>
            <a:off x="281305" y="646217"/>
            <a:ext cx="2457611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Severe symptoms or high suspicion of shunt malfunction?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B06372-F3B3-4E0A-80A7-6A7203A36CB3}"/>
              </a:ext>
            </a:extLst>
          </p:cNvPr>
          <p:cNvSpPr/>
          <p:nvPr/>
        </p:nvSpPr>
        <p:spPr>
          <a:xfrm>
            <a:off x="3456236" y="661057"/>
            <a:ext cx="1267953" cy="370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Send to ED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0B8A71-DF49-4E79-A526-94FA389130B2}"/>
              </a:ext>
            </a:extLst>
          </p:cNvPr>
          <p:cNvSpPr txBox="1"/>
          <p:nvPr/>
        </p:nvSpPr>
        <p:spPr>
          <a:xfrm>
            <a:off x="2900898" y="603269"/>
            <a:ext cx="489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8E9883-1D9A-4209-92B6-9257DFC2A12B}"/>
              </a:ext>
            </a:extLst>
          </p:cNvPr>
          <p:cNvCxnSpPr/>
          <p:nvPr/>
        </p:nvCxnSpPr>
        <p:spPr>
          <a:xfrm>
            <a:off x="2843211" y="846425"/>
            <a:ext cx="548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DCD3C87-4682-44AC-861F-8BB02A94EAEB}"/>
              </a:ext>
            </a:extLst>
          </p:cNvPr>
          <p:cNvSpPr txBox="1"/>
          <p:nvPr/>
        </p:nvSpPr>
        <p:spPr>
          <a:xfrm>
            <a:off x="6034761" y="5682822"/>
            <a:ext cx="489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FC36865-D29E-4683-BF73-9FE5E80FCC2E}"/>
              </a:ext>
            </a:extLst>
          </p:cNvPr>
          <p:cNvCxnSpPr>
            <a:cxnSpLocks/>
          </p:cNvCxnSpPr>
          <p:nvPr/>
        </p:nvCxnSpPr>
        <p:spPr>
          <a:xfrm flipH="1">
            <a:off x="5368114" y="1061407"/>
            <a:ext cx="515725" cy="575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F0410C-2861-4359-8B30-09E2EA7DEE39}"/>
              </a:ext>
            </a:extLst>
          </p:cNvPr>
          <p:cNvCxnSpPr>
            <a:cxnSpLocks/>
          </p:cNvCxnSpPr>
          <p:nvPr/>
        </p:nvCxnSpPr>
        <p:spPr>
          <a:xfrm>
            <a:off x="7896230" y="1095507"/>
            <a:ext cx="443769" cy="565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54A75314-E402-8345-87A3-D44C1DB69F3E}"/>
              </a:ext>
            </a:extLst>
          </p:cNvPr>
          <p:cNvSpPr/>
          <p:nvPr/>
        </p:nvSpPr>
        <p:spPr>
          <a:xfrm>
            <a:off x="5714215" y="4304929"/>
            <a:ext cx="1575250" cy="7121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Shunt series normal/MR unchanged/</a:t>
            </a:r>
            <a:r>
              <a:rPr lang="en-US" sz="1100" b="1" dirty="0"/>
              <a:t>patient sick</a:t>
            </a:r>
            <a:r>
              <a:rPr lang="en-US" sz="1100" dirty="0"/>
              <a:t>: Shunt tap to determine proximal control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F6A7E49-902A-214D-B71B-7D2985C72B89}"/>
              </a:ext>
            </a:extLst>
          </p:cNvPr>
          <p:cNvSpPr/>
          <p:nvPr/>
        </p:nvSpPr>
        <p:spPr>
          <a:xfrm>
            <a:off x="6386663" y="6061871"/>
            <a:ext cx="1295816" cy="666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D/W attending</a:t>
            </a:r>
          </a:p>
          <a:p>
            <a:pPr algn="ctr"/>
            <a:r>
              <a:rPr lang="en-US" sz="1100" dirty="0"/>
              <a:t>Consider NM SFS vs exploration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Admit to PICU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950110-FE0D-D541-9FF3-575E668D446E}"/>
              </a:ext>
            </a:extLst>
          </p:cNvPr>
          <p:cNvSpPr/>
          <p:nvPr/>
        </p:nvSpPr>
        <p:spPr>
          <a:xfrm>
            <a:off x="7377740" y="4318692"/>
            <a:ext cx="1575250" cy="7106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Shunt series normal/MR unchanged/</a:t>
            </a:r>
            <a:r>
              <a:rPr lang="en-US" sz="1100" b="1" dirty="0"/>
              <a:t>patient ok</a:t>
            </a:r>
            <a:r>
              <a:rPr lang="en-US" sz="1100" dirty="0"/>
              <a:t>: 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DA15B39-97C3-3D41-BD16-1C907F659AFC}"/>
              </a:ext>
            </a:extLst>
          </p:cNvPr>
          <p:cNvCxnSpPr>
            <a:cxnSpLocks/>
          </p:cNvCxnSpPr>
          <p:nvPr/>
        </p:nvCxnSpPr>
        <p:spPr>
          <a:xfrm>
            <a:off x="6801922" y="2459115"/>
            <a:ext cx="17358" cy="800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08840F9-9C75-4D40-A308-B81BA5670F8E}"/>
              </a:ext>
            </a:extLst>
          </p:cNvPr>
          <p:cNvCxnSpPr>
            <a:cxnSpLocks/>
          </p:cNvCxnSpPr>
          <p:nvPr/>
        </p:nvCxnSpPr>
        <p:spPr>
          <a:xfrm flipH="1">
            <a:off x="7986842" y="2727813"/>
            <a:ext cx="217205" cy="578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B21BDCD-83E0-614B-BE06-ED8CE5AA885C}"/>
              </a:ext>
            </a:extLst>
          </p:cNvPr>
          <p:cNvSpPr txBox="1"/>
          <p:nvPr/>
        </p:nvSpPr>
        <p:spPr>
          <a:xfrm>
            <a:off x="8453155" y="5698810"/>
            <a:ext cx="489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0DD07B6-E3FE-6D44-BDED-997FE20F374D}"/>
              </a:ext>
            </a:extLst>
          </p:cNvPr>
          <p:cNvCxnSpPr>
            <a:cxnSpLocks/>
          </p:cNvCxnSpPr>
          <p:nvPr/>
        </p:nvCxnSpPr>
        <p:spPr>
          <a:xfrm flipV="1">
            <a:off x="2702738" y="3044000"/>
            <a:ext cx="536354" cy="528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91D221F6-3C86-064D-866A-E3B0D2309C9E}"/>
              </a:ext>
            </a:extLst>
          </p:cNvPr>
          <p:cNvSpPr/>
          <p:nvPr/>
        </p:nvSpPr>
        <p:spPr>
          <a:xfrm>
            <a:off x="7751409" y="6061871"/>
            <a:ext cx="1248252" cy="666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Observation on ward versus DC</a:t>
            </a:r>
          </a:p>
          <a:p>
            <a:pPr algn="ctr"/>
            <a:r>
              <a:rPr lang="en-US" sz="1100" dirty="0"/>
              <a:t>Search for other causes.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F148135-D610-E04B-835D-635CCE906C79}"/>
              </a:ext>
            </a:extLst>
          </p:cNvPr>
          <p:cNvSpPr txBox="1"/>
          <p:nvPr/>
        </p:nvSpPr>
        <p:spPr>
          <a:xfrm>
            <a:off x="7557738" y="5681810"/>
            <a:ext cx="366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CC6592E-A8BC-574F-AD02-ED91777AD482}"/>
              </a:ext>
            </a:extLst>
          </p:cNvPr>
          <p:cNvSpPr txBox="1"/>
          <p:nvPr/>
        </p:nvSpPr>
        <p:spPr>
          <a:xfrm>
            <a:off x="259928" y="5811673"/>
            <a:ext cx="2678903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sz="1200" b="1" i="1" dirty="0">
                <a:solidFill>
                  <a:srgbClr val="FF0000"/>
                </a:solidFill>
                <a:ea typeface="+mn-lt"/>
                <a:cs typeface="+mn-lt"/>
              </a:rPr>
              <a:t>Shunt obstruction (ETV)  can occur at any time</a:t>
            </a:r>
            <a:endParaRPr lang="en-US" sz="1200" dirty="0">
              <a:ea typeface="+mn-lt"/>
              <a:cs typeface="+mn-lt"/>
            </a:endParaRPr>
          </a:p>
          <a:p>
            <a:r>
              <a:rPr lang="en-US" sz="1200" b="1" i="1" dirty="0">
                <a:solidFill>
                  <a:srgbClr val="FF0000"/>
                </a:solidFill>
                <a:ea typeface="+mn-lt"/>
                <a:cs typeface="+mn-lt"/>
              </a:rPr>
              <a:t> following shunt placement. When in doubt, choose a higher level of care, d/w attending and work the patient up</a:t>
            </a:r>
            <a:endParaRPr lang="en-US" sz="1200" dirty="0">
              <a:ea typeface="+mn-lt"/>
              <a:cs typeface="+mn-l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D977ECF-E960-994C-A000-D29625F5032F}"/>
              </a:ext>
            </a:extLst>
          </p:cNvPr>
          <p:cNvSpPr/>
          <p:nvPr/>
        </p:nvSpPr>
        <p:spPr>
          <a:xfrm>
            <a:off x="258824" y="4782715"/>
            <a:ext cx="2694007" cy="977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Routine follow up imaging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3 months after revision/implantation: FAST T2 baseline</a:t>
            </a:r>
          </a:p>
          <a:p>
            <a:r>
              <a:rPr lang="en-US" sz="1100" dirty="0">
                <a:solidFill>
                  <a:schemeClr val="tx1"/>
                </a:solidFill>
              </a:rPr>
              <a:t>Shunt x rays q 3 years in growing patients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E6601C1-5C4E-4840-A2AC-B8FA3ED6BB76}"/>
              </a:ext>
            </a:extLst>
          </p:cNvPr>
          <p:cNvCxnSpPr/>
          <p:nvPr/>
        </p:nvCxnSpPr>
        <p:spPr>
          <a:xfrm flipH="1">
            <a:off x="9109369" y="0"/>
            <a:ext cx="21776" cy="68352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D077F33-77C1-47F7-A619-7BF6681089B7}"/>
              </a:ext>
            </a:extLst>
          </p:cNvPr>
          <p:cNvSpPr/>
          <p:nvPr/>
        </p:nvSpPr>
        <p:spPr>
          <a:xfrm>
            <a:off x="7678988" y="1716553"/>
            <a:ext cx="1152289" cy="9164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12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≥  </a:t>
            </a:r>
            <a:r>
              <a:rPr lang="en-US" sz="1200" b="1" dirty="0"/>
              <a:t>4 years</a:t>
            </a:r>
          </a:p>
          <a:p>
            <a:r>
              <a:rPr lang="en-US" sz="1200" dirty="0"/>
              <a:t>-Obstruction</a:t>
            </a:r>
          </a:p>
          <a:p>
            <a:r>
              <a:rPr lang="en-US" sz="1200" dirty="0"/>
              <a:t>-Disconnection</a:t>
            </a:r>
          </a:p>
          <a:p>
            <a:r>
              <a:rPr lang="en-US" sz="1200" dirty="0"/>
              <a:t>-Fracture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135FDA-A368-B49B-8EF3-55A68010C50A}"/>
              </a:ext>
            </a:extLst>
          </p:cNvPr>
          <p:cNvCxnSpPr>
            <a:stCxn id="36" idx="2"/>
          </p:cNvCxnSpPr>
          <p:nvPr/>
        </p:nvCxnSpPr>
        <p:spPr>
          <a:xfrm>
            <a:off x="1510111" y="1046327"/>
            <a:ext cx="3875" cy="242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6C6517-BA27-BBB1-7FE9-9E69F2610E49}"/>
              </a:ext>
            </a:extLst>
          </p:cNvPr>
          <p:cNvSpPr txBox="1"/>
          <p:nvPr/>
        </p:nvSpPr>
        <p:spPr>
          <a:xfrm>
            <a:off x="1640651" y="1080818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BB42D0-FC00-F2CE-467F-AC0A7A2E894F}"/>
              </a:ext>
            </a:extLst>
          </p:cNvPr>
          <p:cNvCxnSpPr>
            <a:cxnSpLocks/>
          </p:cNvCxnSpPr>
          <p:nvPr/>
        </p:nvCxnSpPr>
        <p:spPr>
          <a:xfrm flipH="1">
            <a:off x="4688324" y="4012142"/>
            <a:ext cx="361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446692-2E27-6BC2-0477-D679B6167C7C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6501840" y="4078803"/>
            <a:ext cx="28745" cy="2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47F022-A0D1-1E02-E34B-4553E3B5822E}"/>
              </a:ext>
            </a:extLst>
          </p:cNvPr>
          <p:cNvCxnSpPr/>
          <p:nvPr/>
        </p:nvCxnSpPr>
        <p:spPr>
          <a:xfrm>
            <a:off x="7896230" y="4091045"/>
            <a:ext cx="27566" cy="2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02BE03-E791-B54C-D241-77F1296C6919}"/>
              </a:ext>
            </a:extLst>
          </p:cNvPr>
          <p:cNvCxnSpPr>
            <a:stCxn id="50" idx="2"/>
            <a:endCxn id="9" idx="0"/>
          </p:cNvCxnSpPr>
          <p:nvPr/>
        </p:nvCxnSpPr>
        <p:spPr>
          <a:xfrm flipH="1">
            <a:off x="6478680" y="5017109"/>
            <a:ext cx="23160" cy="156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54BD67-497E-4E93-D86E-CEF936D6227B}"/>
              </a:ext>
            </a:extLst>
          </p:cNvPr>
          <p:cNvCxnSpPr>
            <a:stCxn id="54" idx="2"/>
            <a:endCxn id="37" idx="0"/>
          </p:cNvCxnSpPr>
          <p:nvPr/>
        </p:nvCxnSpPr>
        <p:spPr>
          <a:xfrm flipH="1">
            <a:off x="8160855" y="5029351"/>
            <a:ext cx="4510" cy="143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20B454F-5FCD-C31A-A8CA-BD776DFF6DE4}"/>
              </a:ext>
            </a:extLst>
          </p:cNvPr>
          <p:cNvSpPr txBox="1"/>
          <p:nvPr/>
        </p:nvSpPr>
        <p:spPr>
          <a:xfrm>
            <a:off x="3145811" y="4839387"/>
            <a:ext cx="1303325" cy="4308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Perform shunt tap:</a:t>
            </a:r>
          </a:p>
          <a:p>
            <a:r>
              <a:rPr lang="en-US" sz="1100" dirty="0"/>
              <a:t>Proximal control?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246278D-2EF0-6C70-E1CC-D28B542CD1D5}"/>
              </a:ext>
            </a:extLst>
          </p:cNvPr>
          <p:cNvCxnSpPr>
            <a:cxnSpLocks/>
          </p:cNvCxnSpPr>
          <p:nvPr/>
        </p:nvCxnSpPr>
        <p:spPr>
          <a:xfrm flipH="1">
            <a:off x="3783095" y="5304230"/>
            <a:ext cx="2523" cy="219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B74FAE4B-2E7F-5BEA-8E46-3C197AD7646D}"/>
              </a:ext>
            </a:extLst>
          </p:cNvPr>
          <p:cNvSpPr txBox="1"/>
          <p:nvPr/>
        </p:nvSpPr>
        <p:spPr>
          <a:xfrm>
            <a:off x="3181438" y="5557976"/>
            <a:ext cx="1457442" cy="12772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D/W attending</a:t>
            </a:r>
          </a:p>
          <a:p>
            <a:r>
              <a:rPr lang="en-US" sz="1100" dirty="0"/>
              <a:t>High volume tap (consider repeat tap in few hours)</a:t>
            </a:r>
          </a:p>
          <a:p>
            <a:r>
              <a:rPr lang="en-US" sz="1100" dirty="0"/>
              <a:t>Non emergent shunt revision </a:t>
            </a:r>
          </a:p>
          <a:p>
            <a:r>
              <a:rPr lang="en-US" sz="1100" b="1" dirty="0"/>
              <a:t>Admit to PICU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DA3D918-5B99-5621-95EE-7B16B2928766}"/>
              </a:ext>
            </a:extLst>
          </p:cNvPr>
          <p:cNvCxnSpPr>
            <a:cxnSpLocks/>
          </p:cNvCxnSpPr>
          <p:nvPr/>
        </p:nvCxnSpPr>
        <p:spPr>
          <a:xfrm>
            <a:off x="4511190" y="4981108"/>
            <a:ext cx="436801" cy="101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03F0CDC-078C-1F7E-6CF9-3256BB171909}"/>
              </a:ext>
            </a:extLst>
          </p:cNvPr>
          <p:cNvSpPr txBox="1"/>
          <p:nvPr/>
        </p:nvSpPr>
        <p:spPr>
          <a:xfrm>
            <a:off x="4699290" y="5029351"/>
            <a:ext cx="8659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No/or patient is sick!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9E152FA-48C4-A3B6-898E-23F8DD73A6E5}"/>
              </a:ext>
            </a:extLst>
          </p:cNvPr>
          <p:cNvSpPr txBox="1"/>
          <p:nvPr/>
        </p:nvSpPr>
        <p:spPr>
          <a:xfrm>
            <a:off x="3235209" y="5314731"/>
            <a:ext cx="489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4114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486</Words>
  <Application>Microsoft Macintosh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 Picinich</dc:creator>
  <cp:lastModifiedBy>Marike Zwienenberg-lee</cp:lastModifiedBy>
  <cp:revision>48</cp:revision>
  <cp:lastPrinted>2022-03-29T21:52:34Z</cp:lastPrinted>
  <dcterms:created xsi:type="dcterms:W3CDTF">2022-03-18T19:16:35Z</dcterms:created>
  <dcterms:modified xsi:type="dcterms:W3CDTF">2022-05-18T18:36:29Z</dcterms:modified>
</cp:coreProperties>
</file>